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7" r:id="rId19"/>
    <p:sldId id="275" r:id="rId20"/>
    <p:sldId id="278" r:id="rId21"/>
    <p:sldId id="276" r:id="rId22"/>
    <p:sldId id="279" r:id="rId23"/>
    <p:sldId id="257" r:id="rId24"/>
  </p:sldIdLst>
  <p:sldSz cx="20104100" cy="12566650"/>
  <p:notesSz cx="20104100" cy="1256665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5FF"/>
    <a:srgbClr val="CCCCCC"/>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3" d="100"/>
          <a:sy n="43" d="100"/>
        </p:scale>
        <p:origin x="1138"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8712200" cy="63023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11387138" y="0"/>
            <a:ext cx="8712200" cy="630238"/>
          </a:xfrm>
          <a:prstGeom prst="rect">
            <a:avLst/>
          </a:prstGeom>
        </p:spPr>
        <p:txBody>
          <a:bodyPr vert="horz" lIns="91440" tIns="45720" rIns="91440" bIns="45720" rtlCol="0"/>
          <a:lstStyle>
            <a:lvl1pPr algn="r">
              <a:defRPr sz="1200"/>
            </a:lvl1pPr>
          </a:lstStyle>
          <a:p>
            <a:fld id="{5E7F1206-830C-401E-9D77-9AAE05B67DA9}" type="datetimeFigureOut">
              <a:rPr lang="it-IT" smtClean="0"/>
              <a:t>13/03/2023</a:t>
            </a:fld>
            <a:endParaRPr lang="it-IT"/>
          </a:p>
        </p:txBody>
      </p:sp>
      <p:sp>
        <p:nvSpPr>
          <p:cNvPr id="4" name="Segnaposto immagine diapositiva 3"/>
          <p:cNvSpPr>
            <a:spLocks noGrp="1" noRot="1" noChangeAspect="1"/>
          </p:cNvSpPr>
          <p:nvPr>
            <p:ph type="sldImg" idx="2"/>
          </p:nvPr>
        </p:nvSpPr>
        <p:spPr>
          <a:xfrm>
            <a:off x="6659563" y="1571625"/>
            <a:ext cx="6784975" cy="4240213"/>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2009775" y="6048375"/>
            <a:ext cx="16084550" cy="4948238"/>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11936413"/>
            <a:ext cx="8712200" cy="63023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11387138" y="11936413"/>
            <a:ext cx="8712200" cy="630237"/>
          </a:xfrm>
          <a:prstGeom prst="rect">
            <a:avLst/>
          </a:prstGeom>
        </p:spPr>
        <p:txBody>
          <a:bodyPr vert="horz" lIns="91440" tIns="45720" rIns="91440" bIns="45720" rtlCol="0" anchor="b"/>
          <a:lstStyle>
            <a:lvl1pPr algn="r">
              <a:defRPr sz="1200"/>
            </a:lvl1pPr>
          </a:lstStyle>
          <a:p>
            <a:fld id="{53FB4116-9080-45E6-A9BC-FDB76B9CA039}" type="slidenum">
              <a:rPr lang="it-IT" smtClean="0"/>
              <a:t>‹N›</a:t>
            </a:fld>
            <a:endParaRPr lang="it-IT"/>
          </a:p>
        </p:txBody>
      </p:sp>
    </p:spTree>
    <p:extLst>
      <p:ext uri="{BB962C8B-B14F-4D97-AF65-F5344CB8AC3E}">
        <p14:creationId xmlns:p14="http://schemas.microsoft.com/office/powerpoint/2010/main" val="1210067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11</a:t>
            </a:fld>
            <a:endParaRPr lang="it-IT"/>
          </a:p>
        </p:txBody>
      </p:sp>
    </p:spTree>
    <p:extLst>
      <p:ext uri="{BB962C8B-B14F-4D97-AF65-F5344CB8AC3E}">
        <p14:creationId xmlns:p14="http://schemas.microsoft.com/office/powerpoint/2010/main" val="3957386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20</a:t>
            </a:fld>
            <a:endParaRPr lang="it-IT"/>
          </a:p>
        </p:txBody>
      </p:sp>
    </p:spTree>
    <p:extLst>
      <p:ext uri="{BB962C8B-B14F-4D97-AF65-F5344CB8AC3E}">
        <p14:creationId xmlns:p14="http://schemas.microsoft.com/office/powerpoint/2010/main" val="773829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21</a:t>
            </a:fld>
            <a:endParaRPr lang="it-IT"/>
          </a:p>
        </p:txBody>
      </p:sp>
    </p:spTree>
    <p:extLst>
      <p:ext uri="{BB962C8B-B14F-4D97-AF65-F5344CB8AC3E}">
        <p14:creationId xmlns:p14="http://schemas.microsoft.com/office/powerpoint/2010/main" val="2500047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22</a:t>
            </a:fld>
            <a:endParaRPr lang="it-IT"/>
          </a:p>
        </p:txBody>
      </p:sp>
    </p:spTree>
    <p:extLst>
      <p:ext uri="{BB962C8B-B14F-4D97-AF65-F5344CB8AC3E}">
        <p14:creationId xmlns:p14="http://schemas.microsoft.com/office/powerpoint/2010/main" val="1301832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12</a:t>
            </a:fld>
            <a:endParaRPr lang="it-IT"/>
          </a:p>
        </p:txBody>
      </p:sp>
    </p:spTree>
    <p:extLst>
      <p:ext uri="{BB962C8B-B14F-4D97-AF65-F5344CB8AC3E}">
        <p14:creationId xmlns:p14="http://schemas.microsoft.com/office/powerpoint/2010/main" val="821012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13</a:t>
            </a:fld>
            <a:endParaRPr lang="it-IT"/>
          </a:p>
        </p:txBody>
      </p:sp>
    </p:spTree>
    <p:extLst>
      <p:ext uri="{BB962C8B-B14F-4D97-AF65-F5344CB8AC3E}">
        <p14:creationId xmlns:p14="http://schemas.microsoft.com/office/powerpoint/2010/main" val="3111868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14</a:t>
            </a:fld>
            <a:endParaRPr lang="it-IT"/>
          </a:p>
        </p:txBody>
      </p:sp>
    </p:spTree>
    <p:extLst>
      <p:ext uri="{BB962C8B-B14F-4D97-AF65-F5344CB8AC3E}">
        <p14:creationId xmlns:p14="http://schemas.microsoft.com/office/powerpoint/2010/main" val="2078547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15</a:t>
            </a:fld>
            <a:endParaRPr lang="it-IT"/>
          </a:p>
        </p:txBody>
      </p:sp>
    </p:spTree>
    <p:extLst>
      <p:ext uri="{BB962C8B-B14F-4D97-AF65-F5344CB8AC3E}">
        <p14:creationId xmlns:p14="http://schemas.microsoft.com/office/powerpoint/2010/main" val="3234683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16</a:t>
            </a:fld>
            <a:endParaRPr lang="it-IT"/>
          </a:p>
        </p:txBody>
      </p:sp>
    </p:spTree>
    <p:extLst>
      <p:ext uri="{BB962C8B-B14F-4D97-AF65-F5344CB8AC3E}">
        <p14:creationId xmlns:p14="http://schemas.microsoft.com/office/powerpoint/2010/main" val="704891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17</a:t>
            </a:fld>
            <a:endParaRPr lang="it-IT"/>
          </a:p>
        </p:txBody>
      </p:sp>
    </p:spTree>
    <p:extLst>
      <p:ext uri="{BB962C8B-B14F-4D97-AF65-F5344CB8AC3E}">
        <p14:creationId xmlns:p14="http://schemas.microsoft.com/office/powerpoint/2010/main" val="1731305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18</a:t>
            </a:fld>
            <a:endParaRPr lang="it-IT"/>
          </a:p>
        </p:txBody>
      </p:sp>
    </p:spTree>
    <p:extLst>
      <p:ext uri="{BB962C8B-B14F-4D97-AF65-F5344CB8AC3E}">
        <p14:creationId xmlns:p14="http://schemas.microsoft.com/office/powerpoint/2010/main" val="4004822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19</a:t>
            </a:fld>
            <a:endParaRPr lang="it-IT"/>
          </a:p>
        </p:txBody>
      </p:sp>
    </p:spTree>
    <p:extLst>
      <p:ext uri="{BB962C8B-B14F-4D97-AF65-F5344CB8AC3E}">
        <p14:creationId xmlns:p14="http://schemas.microsoft.com/office/powerpoint/2010/main" val="4172418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895661"/>
            <a:ext cx="17088486" cy="263899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7037324"/>
            <a:ext cx="14072870" cy="31416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sz="half" idx="2"/>
          </p:nvPr>
        </p:nvSpPr>
        <p:spPr>
          <a:xfrm>
            <a:off x="1005205" y="2890329"/>
            <a:ext cx="8745284" cy="829398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890329"/>
            <a:ext cx="8745284" cy="829398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6" name="Holder 6"/>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771476" y="917285"/>
            <a:ext cx="10648608" cy="10243020"/>
          </a:xfrm>
          <a:prstGeom prst="rect">
            <a:avLst/>
          </a:prstGeom>
        </p:spPr>
      </p:pic>
      <p:sp>
        <p:nvSpPr>
          <p:cNvPr id="17" name="bg object 17"/>
          <p:cNvSpPr/>
          <p:nvPr/>
        </p:nvSpPr>
        <p:spPr>
          <a:xfrm>
            <a:off x="0" y="11895883"/>
            <a:ext cx="20104100" cy="669290"/>
          </a:xfrm>
          <a:custGeom>
            <a:avLst/>
            <a:gdLst/>
            <a:ahLst/>
            <a:cxnLst/>
            <a:rect l="l" t="t" r="r" b="b"/>
            <a:pathLst>
              <a:path w="20104100" h="669290">
                <a:moveTo>
                  <a:pt x="20104100" y="0"/>
                </a:moveTo>
                <a:lnTo>
                  <a:pt x="0" y="0"/>
                </a:lnTo>
                <a:lnTo>
                  <a:pt x="0" y="669179"/>
                </a:lnTo>
                <a:lnTo>
                  <a:pt x="20104100" y="669179"/>
                </a:lnTo>
                <a:lnTo>
                  <a:pt x="20104100" y="0"/>
                </a:lnTo>
                <a:close/>
              </a:path>
            </a:pathLst>
          </a:custGeom>
          <a:solidFill>
            <a:srgbClr val="005EB8"/>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4" name="Holder 4"/>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3" name="Holder 3"/>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4771476" y="917285"/>
            <a:ext cx="10648608" cy="10243020"/>
          </a:xfrm>
          <a:prstGeom prst="rect">
            <a:avLst/>
          </a:prstGeom>
        </p:spPr>
      </p:pic>
      <p:sp>
        <p:nvSpPr>
          <p:cNvPr id="2" name="Holder 2"/>
          <p:cNvSpPr>
            <a:spLocks noGrp="1"/>
          </p:cNvSpPr>
          <p:nvPr>
            <p:ph type="title"/>
          </p:nvPr>
        </p:nvSpPr>
        <p:spPr>
          <a:xfrm>
            <a:off x="2105410" y="3018471"/>
            <a:ext cx="15893279" cy="1059814"/>
          </a:xfrm>
          <a:prstGeom prst="rect">
            <a:avLst/>
          </a:prstGeom>
        </p:spPr>
        <p:txBody>
          <a:bodyPr wrap="square" lIns="0" tIns="0" rIns="0" bIns="0">
            <a:spAutoFit/>
          </a:bodyPr>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a:xfrm>
            <a:off x="1710508" y="4747065"/>
            <a:ext cx="15915005" cy="3790950"/>
          </a:xfrm>
          <a:prstGeom prst="rect">
            <a:avLst/>
          </a:prstGeom>
        </p:spPr>
        <p:txBody>
          <a:bodyPr wrap="square" lIns="0" tIns="0" rIns="0" bIns="0">
            <a:spAutoFit/>
          </a:bodyPr>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a:xfrm>
            <a:off x="9158838" y="12077977"/>
            <a:ext cx="1813559"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a:xfrm>
            <a:off x="17320744" y="12048969"/>
            <a:ext cx="2566034"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a:xfrm>
            <a:off x="14474953" y="11686985"/>
            <a:ext cx="4623943" cy="62833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www.nature.com/articles/srep01467" TargetMode="External"/><Relationship Id="rId5" Type="http://schemas.openxmlformats.org/officeDocument/2006/relationships/image" Target="../media/image2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hyperlink" Target="https://arxiv.org/abs/0803.0476"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hyperlink" Target="https://arxiv.org/abs/0707.0609"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hyperlink" Target="https://arxiv.org/pdf/1106.5524.pdf" TargetMode="External"/><Relationship Id="rId4" Type="http://schemas.openxmlformats.org/officeDocument/2006/relationships/hyperlink" Target="http://konect.cc/networks/subelj_euroroa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hyperlink" Target="https://arxiv.org/abs/0808.2633"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10.png"/><Relationship Id="rId5" Type="http://schemas.openxmlformats.org/officeDocument/2006/relationships/hyperlink" Target="https://arxiv.org/abs/0709.2938" TargetMode="Externa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20.png"/><Relationship Id="rId5" Type="http://schemas.openxmlformats.org/officeDocument/2006/relationships/hyperlink" Target="https://arxiv.org/pdf/1106.5524.pdf" TargetMode="Externa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3194047" y="5445125"/>
            <a:ext cx="13716000"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European road network analysis</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4013196" y="6645548"/>
            <a:ext cx="12077701"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Project for the course of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Complessità</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sistemi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e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nelle</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reti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A9CB67B1-4DA5-B5A5-98E2-76D32C5F25A2}"/>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15" name="Immagine 14">
            <a:extLst>
              <a:ext uri="{FF2B5EF4-FFF2-40B4-BE49-F238E27FC236}">
                <a16:creationId xmlns:a16="http://schemas.microsoft.com/office/drawing/2014/main" id="{45B3FECC-B5F3-9B12-2783-9864E15E79E6}"/>
              </a:ext>
            </a:extLst>
          </p:cNvPr>
          <p:cNvPicPr>
            <a:picLocks noChangeAspect="1"/>
          </p:cNvPicPr>
          <p:nvPr/>
        </p:nvPicPr>
        <p:blipFill>
          <a:blip r:embed="rId3">
            <a:extLst>
              <a:ext uri="{28A0092B-C50C-407E-A947-70E740481C1C}">
                <a14:useLocalDpi xmlns:a14="http://schemas.microsoft.com/office/drawing/2010/main" val="0"/>
              </a:ext>
            </a:extLst>
          </a:blip>
          <a:srcRect l="2530" r="2530"/>
          <a:stretch/>
        </p:blipFill>
        <p:spPr>
          <a:xfrm>
            <a:off x="6699250" y="85090"/>
            <a:ext cx="15128025" cy="13037291"/>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Eigenvector</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9" name="CasellaDiTesto 8">
            <a:extLst>
              <a:ext uri="{FF2B5EF4-FFF2-40B4-BE49-F238E27FC236}">
                <a16:creationId xmlns:a16="http://schemas.microsoft.com/office/drawing/2014/main" id="{1A0517BC-D281-2C99-E1EA-6F35228A7572}"/>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Fig.15: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red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3" name="CasellaDiTesto 12">
            <a:extLst>
              <a:ext uri="{FF2B5EF4-FFF2-40B4-BE49-F238E27FC236}">
                <a16:creationId xmlns:a16="http://schemas.microsoft.com/office/drawing/2014/main" id="{93E4F52D-E0D7-5734-67D1-6B73B3E9BD1A}"/>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Fig.14: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1192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Immagine 20">
            <a:extLst>
              <a:ext uri="{FF2B5EF4-FFF2-40B4-BE49-F238E27FC236}">
                <a16:creationId xmlns:a16="http://schemas.microsoft.com/office/drawing/2014/main" id="{C64094DC-1196-4305-C41A-5C1567AD8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6823" y="2348553"/>
            <a:ext cx="10356744" cy="84737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8208697" y="11174060"/>
            <a:ext cx="12033250" cy="954107"/>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Fig.16: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(Dual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Circle</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839200" cy="5037276"/>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the decomposition algorithm we notice that the network consists of only two shells. This binary division allows us to distinguish a periphery (1-Shell), composed by 303 nodes, and a core (2-Shell), composed by 736 nodes.</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 the figure the </a:t>
            </a:r>
            <a:r>
              <a:rPr lang="en-US" sz="3600" b="1" kern="0" spc="-200" dirty="0">
                <a:solidFill>
                  <a:srgbClr val="002060"/>
                </a:solidFill>
                <a:ea typeface="-OC Format Sans Bd" panose="00000800000000000000" pitchFamily="50" charset="0"/>
              </a:rPr>
              <a:t>blue</a:t>
            </a:r>
            <a:r>
              <a:rPr lang="en-US" sz="3600" kern="0" spc="-200" dirty="0">
                <a:ea typeface="-OC Format Sans Bd" panose="00000800000000000000" pitchFamily="50" charset="0"/>
              </a:rPr>
              <a:t> nodes represent the 1-Shell while the </a:t>
            </a:r>
            <a:r>
              <a:rPr lang="en-US" sz="3600" b="1" kern="0" spc="-200" dirty="0">
                <a:solidFill>
                  <a:srgbClr val="00B050"/>
                </a:solidFill>
                <a:ea typeface="-OC Format Sans Bd" panose="00000800000000000000" pitchFamily="50" charset="0"/>
              </a:rPr>
              <a:t>green</a:t>
            </a:r>
            <a:r>
              <a:rPr lang="en-US" sz="3600" kern="0" spc="-200" dirty="0">
                <a:ea typeface="-OC Format Sans Bd" panose="00000800000000000000" pitchFamily="50" charset="0"/>
              </a:rPr>
              <a:t> one the 2-Shell.</a:t>
            </a:r>
          </a:p>
          <a:p>
            <a:pPr marL="795020" algn="l">
              <a:spcBef>
                <a:spcPts val="100"/>
              </a:spcBef>
            </a:pPr>
            <a:endParaRPr lang="en-US" sz="3600" kern="0" spc="-200" dirty="0">
              <a:solidFill>
                <a:schemeClr val="tx1"/>
              </a:solidFill>
              <a:ea typeface="-OC Format Sans Bd" panose="00000800000000000000" pitchFamily="50" charset="0"/>
            </a:endParaRPr>
          </a:p>
        </p:txBody>
      </p:sp>
      <p:sp>
        <p:nvSpPr>
          <p:cNvPr id="24" name="Ovale 23">
            <a:extLst>
              <a:ext uri="{FF2B5EF4-FFF2-40B4-BE49-F238E27FC236}">
                <a16:creationId xmlns:a16="http://schemas.microsoft.com/office/drawing/2014/main" id="{79BE80A3-BB37-80B9-FCB1-26529AF7D446}"/>
              </a:ext>
            </a:extLst>
          </p:cNvPr>
          <p:cNvSpPr/>
          <p:nvPr/>
        </p:nvSpPr>
        <p:spPr>
          <a:xfrm>
            <a:off x="9864193" y="2069040"/>
            <a:ext cx="8722258" cy="8938686"/>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6" name="CasellaDiTesto 25">
            <a:extLst>
              <a:ext uri="{FF2B5EF4-FFF2-40B4-BE49-F238E27FC236}">
                <a16:creationId xmlns:a16="http://schemas.microsoft.com/office/drawing/2014/main" id="{F4C413D5-64FE-D293-626D-804ACB770C3D}"/>
              </a:ext>
            </a:extLst>
          </p:cNvPr>
          <p:cNvSpPr txBox="1"/>
          <p:nvPr/>
        </p:nvSpPr>
        <p:spPr>
          <a:xfrm>
            <a:off x="13976125" y="10444760"/>
            <a:ext cx="1055309" cy="400110"/>
          </a:xfrm>
          <a:prstGeom prst="rect">
            <a:avLst/>
          </a:prstGeom>
          <a:noFill/>
        </p:spPr>
        <p:txBody>
          <a:bodyPr wrap="square" rtlCol="0">
            <a:spAutoFit/>
          </a:bodyPr>
          <a:lstStyle/>
          <a:p>
            <a:r>
              <a:rPr lang="it-IT" sz="2000" b="1" dirty="0"/>
              <a:t>K = 1</a:t>
            </a:r>
          </a:p>
        </p:txBody>
      </p:sp>
      <p:sp>
        <p:nvSpPr>
          <p:cNvPr id="27" name="CasellaDiTesto 26">
            <a:extLst>
              <a:ext uri="{FF2B5EF4-FFF2-40B4-BE49-F238E27FC236}">
                <a16:creationId xmlns:a16="http://schemas.microsoft.com/office/drawing/2014/main" id="{6BF4F303-E118-7E0D-F4AA-3EE262ED996E}"/>
              </a:ext>
            </a:extLst>
          </p:cNvPr>
          <p:cNvSpPr txBox="1"/>
          <p:nvPr/>
        </p:nvSpPr>
        <p:spPr>
          <a:xfrm>
            <a:off x="13986957" y="9033256"/>
            <a:ext cx="1055309" cy="400110"/>
          </a:xfrm>
          <a:prstGeom prst="rect">
            <a:avLst/>
          </a:prstGeom>
          <a:noFill/>
        </p:spPr>
        <p:txBody>
          <a:bodyPr wrap="square" rtlCol="0">
            <a:spAutoFit/>
          </a:bodyPr>
          <a:lstStyle/>
          <a:p>
            <a:r>
              <a:rPr lang="it-IT" sz="2000" b="1" dirty="0"/>
              <a:t>K = 2</a:t>
            </a:r>
          </a:p>
        </p:txBody>
      </p:sp>
      <p:sp>
        <p:nvSpPr>
          <p:cNvPr id="28" name="Ovale 27">
            <a:extLst>
              <a:ext uri="{FF2B5EF4-FFF2-40B4-BE49-F238E27FC236}">
                <a16:creationId xmlns:a16="http://schemas.microsoft.com/office/drawing/2014/main" id="{062171C6-9B80-62EE-AF45-01273BD91AE5}"/>
              </a:ext>
            </a:extLst>
          </p:cNvPr>
          <p:cNvSpPr/>
          <p:nvPr/>
        </p:nvSpPr>
        <p:spPr>
          <a:xfrm>
            <a:off x="11392387" y="3623058"/>
            <a:ext cx="5757760" cy="590063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23120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Immagine 15">
            <a:extLst>
              <a:ext uri="{FF2B5EF4-FFF2-40B4-BE49-F238E27FC236}">
                <a16:creationId xmlns:a16="http://schemas.microsoft.com/office/drawing/2014/main" id="{27F11826-3382-127E-6B16-54A493741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850" y="1643411"/>
            <a:ext cx="13327570" cy="1090437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7696200" y="11448973"/>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Fig.17: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334963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It’s interesting to note that the periphery coincides fairly well with the geographic periphery of Europe, this highlights that the European road network is more sparse in the periphery while more dense in the core.</a:t>
            </a:r>
          </a:p>
          <a:p>
            <a:pPr marL="795020" algn="l">
              <a:spcBef>
                <a:spcPts val="100"/>
              </a:spcBef>
            </a:pPr>
            <a:endParaRPr lang="en-US" sz="3600" kern="0" spc="-200" dirty="0">
              <a:solidFill>
                <a:schemeClr val="tx1"/>
              </a:solidFill>
              <a:ea typeface="-OC Format Sans Bd" panose="00000800000000000000" pitchFamily="50" charset="0"/>
            </a:endParaRPr>
          </a:p>
        </p:txBody>
      </p:sp>
    </p:spTree>
    <p:extLst>
      <p:ext uri="{BB962C8B-B14F-4D97-AF65-F5344CB8AC3E}">
        <p14:creationId xmlns:p14="http://schemas.microsoft.com/office/powerpoint/2010/main" val="3501206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CCA338E-B671-A0F1-5C51-8AF0356EB04B}"/>
              </a:ext>
            </a:extLst>
          </p:cNvPr>
          <p:cNvPicPr>
            <a:picLocks noChangeAspect="1"/>
          </p:cNvPicPr>
          <p:nvPr/>
        </p:nvPicPr>
        <p:blipFill rotWithShape="1">
          <a:blip r:embed="rId3">
            <a:extLst>
              <a:ext uri="{28A0092B-C50C-407E-A947-70E740481C1C}">
                <a14:useLocalDpi xmlns:a14="http://schemas.microsoft.com/office/drawing/2010/main" val="0"/>
              </a:ext>
            </a:extLst>
          </a:blip>
          <a:srcRect l="3230" t="5911" r="6002" b="5549"/>
          <a:stretch/>
        </p:blipFill>
        <p:spPr>
          <a:xfrm>
            <a:off x="10052050" y="4146873"/>
            <a:ext cx="9144000" cy="677606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200406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We can also  consider the core-periphery profile of the network to highlight an ordering of nodes from the periphery to the core.</a:t>
            </a:r>
          </a:p>
        </p:txBody>
      </p:sp>
      <p:sp>
        <p:nvSpPr>
          <p:cNvPr id="4" name="CasellaDiTesto 3">
            <a:extLst>
              <a:ext uri="{FF2B5EF4-FFF2-40B4-BE49-F238E27FC236}">
                <a16:creationId xmlns:a16="http://schemas.microsoft.com/office/drawing/2014/main" id="{3842DAB9-C444-0B33-96F7-35DE432E34A5}"/>
              </a:ext>
            </a:extLst>
          </p:cNvPr>
          <p:cNvSpPr txBox="1"/>
          <p:nvPr/>
        </p:nvSpPr>
        <p:spPr>
          <a:xfrm>
            <a:off x="8070850" y="11217664"/>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Fig.18: </a:t>
            </a:r>
            <a:r>
              <a:rPr lang="it-IT" sz="2800" dirty="0">
                <a:latin typeface="Calibri Light" panose="020F0302020204030204" pitchFamily="34" charset="0"/>
                <a:ea typeface="Calibri Light" panose="020F0302020204030204" pitchFamily="34" charset="0"/>
                <a:cs typeface="Calibri Light" panose="020F0302020204030204" pitchFamily="34" charset="0"/>
              </a:rPr>
              <a:t>Core-</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periphery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profile</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ordered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nodes</a:t>
            </a:r>
            <a:r>
              <a:rPr lang="it-IT" sz="2800" dirty="0">
                <a:latin typeface="Calibri Light" panose="020F0302020204030204" pitchFamily="34" charset="0"/>
                <a:ea typeface="Calibri Light" panose="020F0302020204030204" pitchFamily="34" charset="0"/>
                <a:cs typeface="Calibri Light" panose="020F0302020204030204" pitchFamily="34" charset="0"/>
              </a:rPr>
              <a:t>, custom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7" name="Immagine 6">
            <a:extLst>
              <a:ext uri="{FF2B5EF4-FFF2-40B4-BE49-F238E27FC236}">
                <a16:creationId xmlns:a16="http://schemas.microsoft.com/office/drawing/2014/main" id="{453AA529-55CB-0BFF-FDFA-51BD609749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630" y="4441487"/>
            <a:ext cx="8656620" cy="5956638"/>
          </a:xfrm>
          <a:prstGeom prst="rect">
            <a:avLst/>
          </a:prstGeom>
        </p:spPr>
      </p:pic>
      <p:sp>
        <p:nvSpPr>
          <p:cNvPr id="11" name="CasellaDiTesto 10">
            <a:extLst>
              <a:ext uri="{FF2B5EF4-FFF2-40B4-BE49-F238E27FC236}">
                <a16:creationId xmlns:a16="http://schemas.microsoft.com/office/drawing/2014/main" id="{DBB54137-539B-1152-E629-E28DFE863EA9}"/>
              </a:ext>
            </a:extLst>
          </p:cNvPr>
          <p:cNvSpPr txBox="1"/>
          <p:nvPr/>
        </p:nvSpPr>
        <p:spPr>
          <a:xfrm>
            <a:off x="-414244" y="10398125"/>
            <a:ext cx="8866094" cy="2087751"/>
          </a:xfrm>
          <a:prstGeom prst="rect">
            <a:avLst/>
          </a:prstGeom>
          <a:noFill/>
        </p:spPr>
        <p:txBody>
          <a:bodyPr wrap="square">
            <a:spAutoFit/>
          </a:bodyPr>
          <a:lstStyle/>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Profiling core-periphery network structure by random walkers</a:t>
            </a:r>
            <a:r>
              <a:rPr lang="en-US" sz="3200" i="1" dirty="0">
                <a:latin typeface="Calibri Light" panose="020F0302020204030204" pitchFamily="34" charset="0"/>
                <a:ea typeface="Calibri Light" panose="020F0302020204030204" pitchFamily="34" charset="0"/>
                <a:cs typeface="Calibri Light" panose="020F0302020204030204" pitchFamily="34" charset="0"/>
              </a:rPr>
              <a:t>, F. Della Rossa et al, 2013.</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6"/>
              </a:rPr>
              <a:t>nature.com</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234602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B97F9FB-6F1C-545B-2E78-DCE731F11A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49" y="3994897"/>
            <a:ext cx="9960037" cy="7470028"/>
          </a:xfrm>
          <a:prstGeom prst="rect">
            <a:avLst/>
          </a:prstGeom>
        </p:spPr>
      </p:pic>
      <p:pic>
        <p:nvPicPr>
          <p:cNvPr id="7" name="Immagine 6">
            <a:extLst>
              <a:ext uri="{FF2B5EF4-FFF2-40B4-BE49-F238E27FC236}">
                <a16:creationId xmlns:a16="http://schemas.microsoft.com/office/drawing/2014/main" id="{03B9F306-E3D0-0577-DDFC-3B64A47514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28250" y="3989695"/>
            <a:ext cx="9966972" cy="7475229"/>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Robustness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200406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To analyze the robustness of the network, both attacks and failures were simulated. The robustness evaluation is made by considering the efficiency (E) and the ratio of the largest connected component to the entire network (S/N).</a:t>
            </a:r>
            <a:endParaRPr lang="en-US" sz="3600" kern="0" spc="-200" dirty="0">
              <a:solidFill>
                <a:schemeClr val="tx1"/>
              </a:solidFill>
              <a:ea typeface="-OC Format Sans Bd" panose="00000800000000000000" pitchFamily="50" charset="0"/>
            </a:endParaRPr>
          </a:p>
        </p:txBody>
      </p:sp>
      <p:sp>
        <p:nvSpPr>
          <p:cNvPr id="9" name="CasellaDiTesto 8">
            <a:extLst>
              <a:ext uri="{FF2B5EF4-FFF2-40B4-BE49-F238E27FC236}">
                <a16:creationId xmlns:a16="http://schemas.microsoft.com/office/drawing/2014/main" id="{9B346E82-8E6F-5595-DB9C-5939E89066C2}"/>
              </a:ext>
            </a:extLst>
          </p:cNvPr>
          <p:cNvSpPr txBox="1"/>
          <p:nvPr/>
        </p:nvSpPr>
        <p:spPr>
          <a:xfrm>
            <a:off x="4337050" y="11659282"/>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Fig.19: </a:t>
            </a:r>
            <a:r>
              <a:rPr lang="it-IT" sz="2800" dirty="0">
                <a:latin typeface="Calibri Light" panose="020F0302020204030204" pitchFamily="34" charset="0"/>
                <a:ea typeface="Calibri Light" panose="020F0302020204030204" pitchFamily="34" charset="0"/>
                <a:cs typeface="Calibri Light" panose="020F0302020204030204" pitchFamily="34" charset="0"/>
              </a:rPr>
              <a:t>Attacks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failures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simulation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36430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Immagine 21">
            <a:extLst>
              <a:ext uri="{FF2B5EF4-FFF2-40B4-BE49-F238E27FC236}">
                <a16:creationId xmlns:a16="http://schemas.microsoft.com/office/drawing/2014/main" id="{AC1ECDE6-9E61-C771-8FD2-A4AA5375A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871" y="2049558"/>
            <a:ext cx="13124128" cy="1073792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2268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Louvain</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78216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Analyzing the network from a community perspective revealed that the network has a strong community structure.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By using the Louvain method 21 communities are found, with a corresponding modularity score of 0.862.</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We </a:t>
            </a:r>
            <a:r>
              <a:rPr lang="en-US" sz="3600" kern="0" spc="-200" dirty="0">
                <a:ea typeface="-OC Format Sans Bd" panose="00000800000000000000" pitchFamily="50" charset="0"/>
              </a:rPr>
              <a:t>also </a:t>
            </a:r>
            <a:r>
              <a:rPr lang="en-US" sz="3600" kern="0" spc="-200" dirty="0">
                <a:solidFill>
                  <a:schemeClr val="tx1"/>
                </a:solidFill>
                <a:ea typeface="-OC Format Sans Bd" panose="00000800000000000000" pitchFamily="50" charset="0"/>
              </a:rPr>
              <a:t>note that (especially in the central </a:t>
            </a:r>
          </a:p>
          <a:p>
            <a:pPr marL="795020" algn="l">
              <a:spcBef>
                <a:spcPts val="100"/>
              </a:spcBef>
            </a:pPr>
            <a:r>
              <a:rPr lang="en-US" sz="3600" kern="0" spc="-200" dirty="0">
                <a:ea typeface="-OC Format Sans Bd" panose="00000800000000000000" pitchFamily="50" charset="0"/>
              </a:rPr>
              <a:t>Europe) the communities correspond quite </a:t>
            </a:r>
          </a:p>
          <a:p>
            <a:pPr marL="795020" algn="l">
              <a:spcBef>
                <a:spcPts val="100"/>
              </a:spcBef>
            </a:pPr>
            <a:r>
              <a:rPr lang="en-US" sz="3600" kern="0" spc="-200" dirty="0">
                <a:ea typeface="-OC Format Sans Bd" panose="00000800000000000000" pitchFamily="50" charset="0"/>
              </a:rPr>
              <a:t>well with countries.</a:t>
            </a: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Fast unfolding of communities in large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networks, Blondel et al. 2008.</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a:t>
            </a:r>
            <a:r>
              <a:rPr lang="en-US" sz="3200" dirty="0">
                <a:solidFill>
                  <a:srgbClr val="0000FF"/>
                </a:solidFill>
                <a:latin typeface="Calibri Light" panose="020F0302020204030204" pitchFamily="34" charset="0"/>
                <a:ea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083425" y="11671341"/>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Fig.20: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Louvain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eith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mc:AlternateContent xmlns:mc="http://schemas.openxmlformats.org/markup-compatibility/2006">
        <mc:Choice xmlns:a14="http://schemas.microsoft.com/office/drawing/2010/main" Requires="a14">
          <p:sp>
            <p:nvSpPr>
              <p:cNvPr id="27" name="CasellaDiTesto 26">
                <a:extLst>
                  <a:ext uri="{FF2B5EF4-FFF2-40B4-BE49-F238E27FC236}">
                    <a16:creationId xmlns:a16="http://schemas.microsoft.com/office/drawing/2014/main" id="{EE5C131E-3ACD-083A-F09D-DCC6E16F7378}"/>
                  </a:ext>
                </a:extLst>
              </p:cNvPr>
              <p:cNvSpPr txBox="1"/>
              <p:nvPr/>
            </p:nvSpPr>
            <p:spPr>
              <a:xfrm>
                <a:off x="14700250" y="4240521"/>
                <a:ext cx="2438400" cy="1629805"/>
              </a:xfrm>
              <a:prstGeom prst="rect">
                <a:avLst/>
              </a:prstGeom>
              <a:noFill/>
              <a:ln>
                <a:solidFill>
                  <a:schemeClr val="tx1"/>
                </a:solidFill>
                <a:bevel/>
              </a:ln>
              <a:effectLst/>
            </p:spPr>
            <p:txBody>
              <a:bodyPr wrap="square" rtlCol="0">
                <a:spAutoFit/>
              </a:bodyPr>
              <a:lstStyle/>
              <a:p>
                <a:r>
                  <a:rPr lang="it-IT" sz="3200" b="1" dirty="0"/>
                  <a:t>q = 21</a:t>
                </a:r>
              </a:p>
              <a:p>
                <a:r>
                  <a:rPr lang="it-IT" sz="3200" b="1" dirty="0"/>
                  <a:t>Q = 0.862</a:t>
                </a:r>
              </a:p>
              <a:p>
                <a14:m>
                  <m:oMath xmlns:m="http://schemas.openxmlformats.org/officeDocument/2006/math">
                    <m:acc>
                      <m:accPr>
                        <m:chr m:val="̅"/>
                        <m:ctrlPr>
                          <a:rPr lang="it-IT" sz="3200" b="1" i="1" smtClean="0">
                            <a:solidFill>
                              <a:srgbClr val="836967"/>
                            </a:solidFill>
                            <a:latin typeface="Cambria Math" panose="02040503050406030204" pitchFamily="18" charset="0"/>
                          </a:rPr>
                        </m:ctrlPr>
                      </m:accPr>
                      <m:e>
                        <m:r>
                          <a:rPr lang="it-IT" sz="3200" b="1" i="1" smtClean="0">
                            <a:latin typeface="Cambria Math" panose="02040503050406030204" pitchFamily="18" charset="0"/>
                          </a:rPr>
                          <m:t>𝝓</m:t>
                        </m:r>
                      </m:e>
                    </m:acc>
                    <m:r>
                      <a:rPr lang="it-IT" sz="3200" b="1" i="1" smtClean="0">
                        <a:latin typeface="Cambria Math" panose="02040503050406030204" pitchFamily="18" charset="0"/>
                      </a:rPr>
                      <m:t>= </m:t>
                    </m:r>
                  </m:oMath>
                </a14:m>
                <a:r>
                  <a:rPr lang="it-IT" sz="3200" b="1" dirty="0"/>
                  <a:t>0.071</a:t>
                </a:r>
              </a:p>
            </p:txBody>
          </p:sp>
        </mc:Choice>
        <mc:Fallback>
          <p:sp>
            <p:nvSpPr>
              <p:cNvPr id="27" name="CasellaDiTesto 26">
                <a:extLst>
                  <a:ext uri="{FF2B5EF4-FFF2-40B4-BE49-F238E27FC236}">
                    <a16:creationId xmlns:a16="http://schemas.microsoft.com/office/drawing/2014/main" id="{EE5C131E-3ACD-083A-F09D-DCC6E16F7378}"/>
                  </a:ext>
                </a:extLst>
              </p:cNvPr>
              <p:cNvSpPr txBox="1">
                <a:spLocks noRot="1" noChangeAspect="1" noMove="1" noResize="1" noEditPoints="1" noAdjustHandles="1" noChangeArrowheads="1" noChangeShapeType="1" noTextEdit="1"/>
              </p:cNvSpPr>
              <p:nvPr/>
            </p:nvSpPr>
            <p:spPr>
              <a:xfrm>
                <a:off x="14700250" y="4240521"/>
                <a:ext cx="2438400" cy="1629805"/>
              </a:xfrm>
              <a:prstGeom prst="rect">
                <a:avLst/>
              </a:prstGeom>
              <a:blipFill>
                <a:blip r:embed="rId6"/>
                <a:stretch>
                  <a:fillRect l="-5970" t="-4461" b="-8178"/>
                </a:stretch>
              </a:blipFill>
              <a:ln>
                <a:solidFill>
                  <a:schemeClr val="tx1"/>
                </a:solidFill>
                <a:bevel/>
              </a:ln>
              <a:effectLst/>
            </p:spPr>
            <p:txBody>
              <a:bodyPr/>
              <a:lstStyle/>
              <a:p>
                <a:r>
                  <a:rPr lang="it-IT">
                    <a:noFill/>
                  </a:rPr>
                  <a:t> </a:t>
                </a:r>
              </a:p>
            </p:txBody>
          </p:sp>
        </mc:Fallback>
      </mc:AlternateContent>
    </p:spTree>
    <p:extLst>
      <p:ext uri="{BB962C8B-B14F-4D97-AF65-F5344CB8AC3E}">
        <p14:creationId xmlns:p14="http://schemas.microsoft.com/office/powerpoint/2010/main" val="252529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2A43FC5-0EFD-EA39-0398-5B72BEAB86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58252" y="2016125"/>
            <a:ext cx="14771398" cy="1208569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839200" cy="973086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An alternative method to reveal the network’s community structure is by using the persistence probabilities.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Increasingly granular partitions are generated using (divisive) hierarchical clustering (using Floyd-</a:t>
            </a:r>
            <a:r>
              <a:rPr lang="en-US" sz="3600" kern="0" spc="-200" dirty="0" err="1">
                <a:ea typeface="-OC Format Sans Bd" panose="00000800000000000000" pitchFamily="50" charset="0"/>
              </a:rPr>
              <a:t>Warshall</a:t>
            </a:r>
            <a:r>
              <a:rPr lang="en-US" sz="3600" kern="0" spc="-200" dirty="0">
                <a:ea typeface="-OC Format Sans Bd" panose="00000800000000000000" pitchFamily="50" charset="0"/>
              </a:rPr>
              <a:t> to generate the distance matrix), then the partitions are evaluated by means of a persistence probability threshold (</a:t>
            </a:r>
            <a:r>
              <a:rPr lang="el-GR" sz="3600" dirty="0"/>
              <a:t>α</a:t>
            </a:r>
            <a:r>
              <a:rPr lang="en-US" sz="3600" kern="0" spc="-200" dirty="0">
                <a:ea typeface="-OC Format Sans Bd" panose="00000800000000000000" pitchFamily="50" charset="0"/>
              </a:rPr>
              <a:t>), finally, the more granular partition is taken.</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773338" y="11776534"/>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Fig.21: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&amp;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mc:AlternateContent xmlns:mc="http://schemas.openxmlformats.org/markup-compatibility/2006">
        <mc:Choice xmlns:a14="http://schemas.microsoft.com/office/drawing/2010/main" Requires="a14">
          <p:sp>
            <p:nvSpPr>
              <p:cNvPr id="27" name="CasellaDiTesto 26">
                <a:extLst>
                  <a:ext uri="{FF2B5EF4-FFF2-40B4-BE49-F238E27FC236}">
                    <a16:creationId xmlns:a16="http://schemas.microsoft.com/office/drawing/2014/main" id="{EE5C131E-3ACD-083A-F09D-DCC6E16F7378}"/>
                  </a:ext>
                </a:extLst>
              </p:cNvPr>
              <p:cNvSpPr txBox="1"/>
              <p:nvPr/>
            </p:nvSpPr>
            <p:spPr>
              <a:xfrm>
                <a:off x="14700250" y="4073525"/>
                <a:ext cx="2667000" cy="2554545"/>
              </a:xfrm>
              <a:prstGeom prst="rect">
                <a:avLst/>
              </a:prstGeom>
              <a:noFill/>
              <a:ln>
                <a:solidFill>
                  <a:schemeClr val="tx1"/>
                </a:solidFill>
                <a:bevel/>
              </a:ln>
              <a:effectLst/>
            </p:spPr>
            <p:txBody>
              <a:bodyPr wrap="square" rtlCol="0">
                <a:spAutoFit/>
              </a:bodyPr>
              <a:lstStyle/>
              <a:p>
                <a:r>
                  <a:rPr lang="it-IT" sz="3200" b="1" dirty="0"/>
                  <a:t>q = 21</a:t>
                </a:r>
              </a:p>
              <a:p>
                <a:r>
                  <a:rPr lang="it-IT" sz="3200" b="1" dirty="0"/>
                  <a:t>Q = 0.849</a:t>
                </a:r>
              </a:p>
              <a:p>
                <a:r>
                  <a:rPr lang="el-GR" sz="3200" b="1" dirty="0"/>
                  <a:t>α</a:t>
                </a:r>
                <a:r>
                  <a:rPr lang="it-IT" sz="3200" b="1" dirty="0"/>
                  <a:t> = 0.85</a:t>
                </a:r>
              </a:p>
              <a:p>
                <a:r>
                  <a:rPr lang="it-IT" sz="3200" b="1" dirty="0" err="1"/>
                  <a:t>d</a:t>
                </a:r>
                <a:r>
                  <a:rPr lang="it-IT" sz="2000" b="1" dirty="0" err="1"/>
                  <a:t>ij</a:t>
                </a:r>
                <a:r>
                  <a:rPr lang="it-IT" sz="3200" b="1" dirty="0"/>
                  <a:t> = </a:t>
                </a:r>
                <a:r>
                  <a:rPr lang="it-IT" sz="3200" b="1" dirty="0" err="1"/>
                  <a:t>sht</a:t>
                </a:r>
                <a:r>
                  <a:rPr lang="it-IT" sz="3200" b="1" dirty="0"/>
                  <a:t>. </a:t>
                </a:r>
                <a:r>
                  <a:rPr lang="it-IT" sz="3200" b="1" dirty="0" err="1"/>
                  <a:t>Path</a:t>
                </a:r>
                <a:endParaRPr lang="it-IT" sz="3200" b="1" dirty="0"/>
              </a:p>
              <a:p>
                <a14:m>
                  <m:oMath xmlns:m="http://schemas.openxmlformats.org/officeDocument/2006/math">
                    <m:acc>
                      <m:accPr>
                        <m:chr m:val="̅"/>
                        <m:ctrlPr>
                          <a:rPr lang="it-IT" sz="3200" b="1" i="1" smtClean="0">
                            <a:solidFill>
                              <a:srgbClr val="836967"/>
                            </a:solidFill>
                            <a:latin typeface="Cambria Math" panose="02040503050406030204" pitchFamily="18" charset="0"/>
                          </a:rPr>
                        </m:ctrlPr>
                      </m:accPr>
                      <m:e>
                        <m:r>
                          <a:rPr lang="it-IT" sz="3200" b="1" i="1" smtClean="0">
                            <a:latin typeface="Cambria Math" panose="02040503050406030204" pitchFamily="18" charset="0"/>
                          </a:rPr>
                          <m:t>𝝓</m:t>
                        </m:r>
                      </m:e>
                    </m:acc>
                    <m:r>
                      <a:rPr lang="it-IT" sz="3200" b="1" i="1" smtClean="0">
                        <a:latin typeface="Cambria Math" panose="02040503050406030204" pitchFamily="18" charset="0"/>
                      </a:rPr>
                      <m:t>= </m:t>
                    </m:r>
                  </m:oMath>
                </a14:m>
                <a:r>
                  <a:rPr lang="it-IT" sz="3200" b="1" dirty="0"/>
                  <a:t>0.085</a:t>
                </a:r>
              </a:p>
            </p:txBody>
          </p:sp>
        </mc:Choice>
        <mc:Fallback>
          <p:sp>
            <p:nvSpPr>
              <p:cNvPr id="27" name="CasellaDiTesto 26">
                <a:extLst>
                  <a:ext uri="{FF2B5EF4-FFF2-40B4-BE49-F238E27FC236}">
                    <a16:creationId xmlns:a16="http://schemas.microsoft.com/office/drawing/2014/main" id="{EE5C131E-3ACD-083A-F09D-DCC6E16F7378}"/>
                  </a:ext>
                </a:extLst>
              </p:cNvPr>
              <p:cNvSpPr txBox="1">
                <a:spLocks noRot="1" noChangeAspect="1" noMove="1" noResize="1" noEditPoints="1" noAdjustHandles="1" noChangeArrowheads="1" noChangeShapeType="1" noTextEdit="1"/>
              </p:cNvSpPr>
              <p:nvPr/>
            </p:nvSpPr>
            <p:spPr>
              <a:xfrm>
                <a:off x="14700250" y="4073525"/>
                <a:ext cx="2667000" cy="2554545"/>
              </a:xfrm>
              <a:prstGeom prst="rect">
                <a:avLst/>
              </a:prstGeom>
              <a:blipFill>
                <a:blip r:embed="rId6"/>
                <a:stretch>
                  <a:fillRect l="-5455" t="-2850" b="-7126"/>
                </a:stretch>
              </a:blipFill>
              <a:ln>
                <a:solidFill>
                  <a:schemeClr val="tx1"/>
                </a:solidFill>
                <a:bevel/>
              </a:ln>
              <a:effectLst/>
            </p:spPr>
            <p:txBody>
              <a:bodyPr/>
              <a:lstStyle/>
              <a:p>
                <a:r>
                  <a:rPr lang="it-IT">
                    <a:noFill/>
                  </a:rPr>
                  <a:t> </a:t>
                </a:r>
              </a:p>
            </p:txBody>
          </p:sp>
        </mc:Fallback>
      </mc:AlternateContent>
    </p:spTree>
    <p:extLst>
      <p:ext uri="{BB962C8B-B14F-4D97-AF65-F5344CB8AC3E}">
        <p14:creationId xmlns:p14="http://schemas.microsoft.com/office/powerpoint/2010/main" val="3134116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496CBB7-DCA7-35FC-D0B5-4049F6ED89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71006" y="3028233"/>
            <a:ext cx="11125200" cy="83439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78216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From the plot we can notice that the “last” partition, which is composed by communities above the dashed line, is the one with 21 communities.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Other tests can be done by varying alpha and by changing the distance used for the clustering.</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8571006"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Fig.22: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14" name="Connettore 2 13">
            <a:extLst>
              <a:ext uri="{FF2B5EF4-FFF2-40B4-BE49-F238E27FC236}">
                <a16:creationId xmlns:a16="http://schemas.microsoft.com/office/drawing/2014/main" id="{83F22FDF-D77D-DE09-F211-69C5B716996C}"/>
              </a:ext>
            </a:extLst>
          </p:cNvPr>
          <p:cNvCxnSpPr>
            <a:cxnSpLocks/>
          </p:cNvCxnSpPr>
          <p:nvPr/>
        </p:nvCxnSpPr>
        <p:spPr>
          <a:xfrm flipV="1">
            <a:off x="16813960" y="6969125"/>
            <a:ext cx="629490" cy="104624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69AFC14C-8C6E-1D0D-2176-32C45C33E25A}"/>
              </a:ext>
            </a:extLst>
          </p:cNvPr>
          <p:cNvSpPr txBox="1"/>
          <p:nvPr/>
        </p:nvSpPr>
        <p:spPr>
          <a:xfrm>
            <a:off x="16071850" y="8031460"/>
            <a:ext cx="2209800" cy="461665"/>
          </a:xfrm>
          <a:prstGeom prst="rect">
            <a:avLst/>
          </a:prstGeom>
          <a:noFill/>
        </p:spPr>
        <p:txBody>
          <a:bodyPr wrap="square" rtlCol="0">
            <a:spAutoFit/>
          </a:bodyPr>
          <a:lstStyle/>
          <a:p>
            <a:r>
              <a:rPr lang="it-IT" sz="2400" b="1" dirty="0">
                <a:solidFill>
                  <a:srgbClr val="FF0000"/>
                </a:solidFill>
              </a:rPr>
              <a:t>Best </a:t>
            </a:r>
            <a:r>
              <a:rPr lang="it-IT" sz="2400" b="1" dirty="0" err="1">
                <a:solidFill>
                  <a:srgbClr val="FF0000"/>
                </a:solidFill>
              </a:rPr>
              <a:t>partition</a:t>
            </a:r>
            <a:endParaRPr lang="it-IT" sz="2400" b="1" dirty="0">
              <a:solidFill>
                <a:srgbClr val="FF0000"/>
              </a:solidFill>
            </a:endParaRPr>
          </a:p>
        </p:txBody>
      </p:sp>
    </p:spTree>
    <p:extLst>
      <p:ext uri="{BB962C8B-B14F-4D97-AF65-F5344CB8AC3E}">
        <p14:creationId xmlns:p14="http://schemas.microsoft.com/office/powerpoint/2010/main" val="3459329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86F5A0EA-5E3F-9E3F-154E-3F2F3AB1C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 y="3164393"/>
            <a:ext cx="8863602" cy="664770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82063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Immagine 1">
            <a:extLst>
              <a:ext uri="{FF2B5EF4-FFF2-40B4-BE49-F238E27FC236}">
                <a16:creationId xmlns:a16="http://schemas.microsoft.com/office/drawing/2014/main" id="{D8DCD524-943E-3383-3AE0-C902C9250D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85050" y="2463311"/>
            <a:ext cx="13865666" cy="11344635"/>
          </a:xfrm>
          <a:prstGeom prst="rect">
            <a:avLst/>
          </a:prstGeom>
        </p:spPr>
      </p:pic>
      <mc:AlternateContent xmlns:mc="http://schemas.openxmlformats.org/markup-compatibility/2006">
        <mc:Choice xmlns:a14="http://schemas.microsoft.com/office/drawing/2010/main" Requires="a14">
          <p:sp>
            <p:nvSpPr>
              <p:cNvPr id="3" name="CasellaDiTesto 2">
                <a:extLst>
                  <a:ext uri="{FF2B5EF4-FFF2-40B4-BE49-F238E27FC236}">
                    <a16:creationId xmlns:a16="http://schemas.microsoft.com/office/drawing/2014/main" id="{35FD74FF-E203-5AA3-F08E-1845D519298D}"/>
                  </a:ext>
                </a:extLst>
              </p:cNvPr>
              <p:cNvSpPr txBox="1"/>
              <p:nvPr/>
            </p:nvSpPr>
            <p:spPr>
              <a:xfrm>
                <a:off x="14915152" y="4073525"/>
                <a:ext cx="2667000" cy="2554545"/>
              </a:xfrm>
              <a:prstGeom prst="rect">
                <a:avLst/>
              </a:prstGeom>
              <a:noFill/>
              <a:ln>
                <a:solidFill>
                  <a:schemeClr val="tx1"/>
                </a:solidFill>
                <a:bevel/>
              </a:ln>
              <a:effectLst/>
            </p:spPr>
            <p:txBody>
              <a:bodyPr wrap="square" rtlCol="0">
                <a:spAutoFit/>
              </a:bodyPr>
              <a:lstStyle/>
              <a:p>
                <a:r>
                  <a:rPr lang="it-IT" sz="3200" b="1" dirty="0"/>
                  <a:t>q = 22</a:t>
                </a:r>
              </a:p>
              <a:p>
                <a:r>
                  <a:rPr lang="it-IT" sz="3200" b="1" dirty="0"/>
                  <a:t>Q = 0.833</a:t>
                </a:r>
              </a:p>
              <a:p>
                <a:r>
                  <a:rPr lang="el-GR" sz="3200" b="1" dirty="0"/>
                  <a:t>α</a:t>
                </a:r>
                <a:r>
                  <a:rPr lang="it-IT" sz="3200" b="1" dirty="0"/>
                  <a:t> = 0.7</a:t>
                </a:r>
              </a:p>
              <a:p>
                <a:r>
                  <a:rPr lang="it-IT" sz="3200" b="1" dirty="0" err="1"/>
                  <a:t>d</a:t>
                </a:r>
                <a:r>
                  <a:rPr lang="it-IT" sz="2000" b="1" dirty="0" err="1"/>
                  <a:t>ij</a:t>
                </a:r>
                <a:r>
                  <a:rPr lang="it-IT" sz="3200" b="1" dirty="0"/>
                  <a:t> = MFPT</a:t>
                </a:r>
              </a:p>
              <a:p>
                <a14:m>
                  <m:oMath xmlns:m="http://schemas.openxmlformats.org/officeDocument/2006/math">
                    <m:acc>
                      <m:accPr>
                        <m:chr m:val="̅"/>
                        <m:ctrlPr>
                          <a:rPr lang="it-IT" sz="3200" b="1" i="1" smtClean="0">
                            <a:solidFill>
                              <a:srgbClr val="836967"/>
                            </a:solidFill>
                            <a:latin typeface="Cambria Math" panose="02040503050406030204" pitchFamily="18" charset="0"/>
                          </a:rPr>
                        </m:ctrlPr>
                      </m:accPr>
                      <m:e>
                        <m:r>
                          <a:rPr lang="it-IT" sz="3200" b="1" i="1" smtClean="0">
                            <a:latin typeface="Cambria Math" panose="02040503050406030204" pitchFamily="18" charset="0"/>
                          </a:rPr>
                          <m:t>𝝓</m:t>
                        </m:r>
                      </m:e>
                    </m:acc>
                    <m:r>
                      <a:rPr lang="it-IT" sz="3200" b="1" i="1" smtClean="0">
                        <a:latin typeface="Cambria Math" panose="02040503050406030204" pitchFamily="18" charset="0"/>
                      </a:rPr>
                      <m:t>= </m:t>
                    </m:r>
                  </m:oMath>
                </a14:m>
                <a:r>
                  <a:rPr lang="it-IT" sz="3200" b="1" dirty="0"/>
                  <a:t>0.056</a:t>
                </a:r>
              </a:p>
            </p:txBody>
          </p:sp>
        </mc:Choice>
        <mc:Fallback>
          <p:sp>
            <p:nvSpPr>
              <p:cNvPr id="3" name="CasellaDiTesto 2">
                <a:extLst>
                  <a:ext uri="{FF2B5EF4-FFF2-40B4-BE49-F238E27FC236}">
                    <a16:creationId xmlns:a16="http://schemas.microsoft.com/office/drawing/2014/main" id="{35FD74FF-E203-5AA3-F08E-1845D519298D}"/>
                  </a:ext>
                </a:extLst>
              </p:cNvPr>
              <p:cNvSpPr txBox="1">
                <a:spLocks noRot="1" noChangeAspect="1" noMove="1" noResize="1" noEditPoints="1" noAdjustHandles="1" noChangeArrowheads="1" noChangeShapeType="1" noTextEdit="1"/>
              </p:cNvSpPr>
              <p:nvPr/>
            </p:nvSpPr>
            <p:spPr>
              <a:xfrm>
                <a:off x="14915152" y="4073525"/>
                <a:ext cx="2667000" cy="2554545"/>
              </a:xfrm>
              <a:prstGeom prst="rect">
                <a:avLst/>
              </a:prstGeom>
              <a:blipFill>
                <a:blip r:embed="rId7"/>
                <a:stretch>
                  <a:fillRect l="-5695" t="-2850" b="-7126"/>
                </a:stretch>
              </a:blipFill>
              <a:ln>
                <a:solidFill>
                  <a:schemeClr val="tx1"/>
                </a:solidFill>
                <a:bevel/>
              </a:ln>
              <a:effectLst/>
            </p:spPr>
            <p:txBody>
              <a:bodyPr/>
              <a:lstStyle/>
              <a:p>
                <a:r>
                  <a:rPr lang="it-IT">
                    <a:noFill/>
                  </a:rPr>
                  <a:t> </a:t>
                </a:r>
              </a:p>
            </p:txBody>
          </p:sp>
        </mc:Fallback>
      </mc:AlternateContent>
      <p:sp>
        <p:nvSpPr>
          <p:cNvPr id="7" name="CasellaDiTesto 6">
            <a:extLst>
              <a:ext uri="{FF2B5EF4-FFF2-40B4-BE49-F238E27FC236}">
                <a16:creationId xmlns:a16="http://schemas.microsoft.com/office/drawing/2014/main" id="{E56DC7C1-0D09-6B60-DF5C-9A35E4944EE2}"/>
              </a:ext>
            </a:extLst>
          </p:cNvPr>
          <p:cNvSpPr txBox="1"/>
          <p:nvPr/>
        </p:nvSpPr>
        <p:spPr>
          <a:xfrm>
            <a:off x="8147270" y="11776534"/>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Fig.23: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&amp;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13" name="Connettore 2 12">
            <a:extLst>
              <a:ext uri="{FF2B5EF4-FFF2-40B4-BE49-F238E27FC236}">
                <a16:creationId xmlns:a16="http://schemas.microsoft.com/office/drawing/2014/main" id="{3D9E8E8E-4422-D33E-9478-75BB1EF1F340}"/>
              </a:ext>
            </a:extLst>
          </p:cNvPr>
          <p:cNvCxnSpPr>
            <a:cxnSpLocks/>
          </p:cNvCxnSpPr>
          <p:nvPr/>
        </p:nvCxnSpPr>
        <p:spPr>
          <a:xfrm flipV="1">
            <a:off x="6601663" y="4987925"/>
            <a:ext cx="935787" cy="115075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5B81F972-1131-15ED-D544-21307172AAD1}"/>
              </a:ext>
            </a:extLst>
          </p:cNvPr>
          <p:cNvSpPr txBox="1"/>
          <p:nvPr/>
        </p:nvSpPr>
        <p:spPr>
          <a:xfrm>
            <a:off x="5859553" y="6154775"/>
            <a:ext cx="2209800" cy="461665"/>
          </a:xfrm>
          <a:prstGeom prst="rect">
            <a:avLst/>
          </a:prstGeom>
          <a:noFill/>
        </p:spPr>
        <p:txBody>
          <a:bodyPr wrap="square" rtlCol="0">
            <a:spAutoFit/>
          </a:bodyPr>
          <a:lstStyle/>
          <a:p>
            <a:r>
              <a:rPr lang="it-IT" sz="2400" b="1" dirty="0">
                <a:solidFill>
                  <a:srgbClr val="FF0000"/>
                </a:solidFill>
              </a:rPr>
              <a:t>Best </a:t>
            </a:r>
            <a:r>
              <a:rPr lang="it-IT" sz="2400" b="1" dirty="0" err="1">
                <a:solidFill>
                  <a:srgbClr val="FF0000"/>
                </a:solidFill>
              </a:rPr>
              <a:t>partition</a:t>
            </a:r>
            <a:endParaRPr lang="it-IT" sz="2400" b="1" dirty="0">
              <a:solidFill>
                <a:srgbClr val="FF0000"/>
              </a:solidFill>
            </a:endParaRPr>
          </a:p>
        </p:txBody>
      </p:sp>
    </p:spTree>
    <p:extLst>
      <p:ext uri="{BB962C8B-B14F-4D97-AF65-F5344CB8AC3E}">
        <p14:creationId xmlns:p14="http://schemas.microsoft.com/office/powerpoint/2010/main" val="2981237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8B505CB8-7594-AE01-C50F-12B8778F49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11278" y="2049558"/>
            <a:ext cx="14419340" cy="1179764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a:t>
            </a:r>
            <a:r>
              <a:rPr lang="en-US" sz="7200" kern="0" spc="-200" dirty="0" err="1">
                <a:latin typeface="Calibri" panose="020F0502020204030204" pitchFamily="34" charset="0"/>
                <a:ea typeface="-OC Format Sans Bd" panose="00000800000000000000" pitchFamily="50" charset="0"/>
              </a:rPr>
              <a:t>Infomap</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144000" cy="975651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a:t>
            </a:r>
            <a:r>
              <a:rPr lang="en-US" sz="3600" kern="0" spc="-200" dirty="0" err="1">
                <a:ea typeface="-OC Format Sans Bd" panose="00000800000000000000" pitchFamily="50" charset="0"/>
              </a:rPr>
              <a:t>Infomap</a:t>
            </a:r>
            <a:r>
              <a:rPr lang="en-US" sz="3600" kern="0" spc="-200" dirty="0">
                <a:ea typeface="-OC Format Sans Bd" panose="00000800000000000000" pitchFamily="50" charset="0"/>
              </a:rPr>
              <a:t> we obtain a finer division between communities, in fact 112 communities are highlighted by the algorithm.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 this case we can distinguish some relevant regions, for example Italy seems to be divided in 3 main parts (north, center, south).</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Maps of random walks on complex networks reveal community structure, M.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Rosvall</a:t>
            </a:r>
            <a:r>
              <a:rPr lang="en-US" sz="3200" i="1" dirty="0">
                <a:latin typeface="Calibri Light" panose="020F0302020204030204" pitchFamily="34" charset="0"/>
                <a:ea typeface="Calibri Light" panose="020F0302020204030204" pitchFamily="34" charset="0"/>
                <a:cs typeface="Calibri Light" panose="020F0302020204030204" pitchFamily="34" charset="0"/>
              </a:rPr>
              <a:t>, C. T. Bergstrom, 2008. </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8571006"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Fig.24: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Infomap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mc:AlternateContent xmlns:mc="http://schemas.openxmlformats.org/markup-compatibility/2006">
        <mc:Choice xmlns:a14="http://schemas.microsoft.com/office/drawing/2010/main" Requires="a14">
          <p:sp>
            <p:nvSpPr>
              <p:cNvPr id="13" name="CasellaDiTesto 12">
                <a:extLst>
                  <a:ext uri="{FF2B5EF4-FFF2-40B4-BE49-F238E27FC236}">
                    <a16:creationId xmlns:a16="http://schemas.microsoft.com/office/drawing/2014/main" id="{0383929A-9408-6C27-ED09-B8E7C0B702FF}"/>
                  </a:ext>
                </a:extLst>
              </p:cNvPr>
              <p:cNvSpPr txBox="1"/>
              <p:nvPr/>
            </p:nvSpPr>
            <p:spPr>
              <a:xfrm>
                <a:off x="14730786" y="4491651"/>
                <a:ext cx="2026864" cy="1577035"/>
              </a:xfrm>
              <a:prstGeom prst="rect">
                <a:avLst/>
              </a:prstGeom>
              <a:noFill/>
              <a:ln>
                <a:solidFill>
                  <a:schemeClr val="tx1"/>
                </a:solidFill>
                <a:bevel/>
              </a:ln>
              <a:effectLst/>
            </p:spPr>
            <p:txBody>
              <a:bodyPr wrap="square" rtlCol="0">
                <a:spAutoFit/>
              </a:bodyPr>
              <a:lstStyle/>
              <a:p>
                <a:r>
                  <a:rPr lang="it-IT" sz="3200" b="1" dirty="0"/>
                  <a:t>q = 112</a:t>
                </a:r>
              </a:p>
              <a:p>
                <a:r>
                  <a:rPr lang="it-IT" sz="3200" b="1" dirty="0"/>
                  <a:t>Q = 0.784</a:t>
                </a:r>
              </a:p>
              <a:p>
                <a14:m>
                  <m:oMath xmlns:m="http://schemas.openxmlformats.org/officeDocument/2006/math">
                    <m:acc>
                      <m:accPr>
                        <m:chr m:val="̅"/>
                        <m:ctrlPr>
                          <a:rPr lang="it-IT" sz="3200" b="1" i="1" smtClean="0">
                            <a:solidFill>
                              <a:srgbClr val="836967"/>
                            </a:solidFill>
                            <a:latin typeface="Cambria Math" panose="02040503050406030204" pitchFamily="18" charset="0"/>
                          </a:rPr>
                        </m:ctrlPr>
                      </m:accPr>
                      <m:e>
                        <m:r>
                          <a:rPr lang="it-IT" sz="3200" b="1" i="1" smtClean="0">
                            <a:latin typeface="Cambria Math" panose="02040503050406030204" pitchFamily="18" charset="0"/>
                          </a:rPr>
                          <m:t>𝝓</m:t>
                        </m:r>
                      </m:e>
                    </m:acc>
                    <m:r>
                      <a:rPr lang="it-IT" sz="3200" b="1" i="1" smtClean="0">
                        <a:latin typeface="Cambria Math" panose="02040503050406030204" pitchFamily="18" charset="0"/>
                      </a:rPr>
                      <m:t>= </m:t>
                    </m:r>
                  </m:oMath>
                </a14:m>
                <a:r>
                  <a:rPr lang="it-IT" sz="3200" b="1" dirty="0"/>
                  <a:t>0.197</a:t>
                </a:r>
              </a:p>
            </p:txBody>
          </p:sp>
        </mc:Choice>
        <mc:Fallback>
          <p:sp>
            <p:nvSpPr>
              <p:cNvPr id="13" name="CasellaDiTesto 12">
                <a:extLst>
                  <a:ext uri="{FF2B5EF4-FFF2-40B4-BE49-F238E27FC236}">
                    <a16:creationId xmlns:a16="http://schemas.microsoft.com/office/drawing/2014/main" id="{0383929A-9408-6C27-ED09-B8E7C0B702FF}"/>
                  </a:ext>
                </a:extLst>
              </p:cNvPr>
              <p:cNvSpPr txBox="1">
                <a:spLocks noRot="1" noChangeAspect="1" noMove="1" noResize="1" noEditPoints="1" noAdjustHandles="1" noChangeArrowheads="1" noChangeShapeType="1" noTextEdit="1"/>
              </p:cNvSpPr>
              <p:nvPr/>
            </p:nvSpPr>
            <p:spPr>
              <a:xfrm>
                <a:off x="14730786" y="4491651"/>
                <a:ext cx="2026864" cy="1577035"/>
              </a:xfrm>
              <a:prstGeom prst="rect">
                <a:avLst/>
              </a:prstGeom>
              <a:blipFill>
                <a:blip r:embed="rId6"/>
                <a:stretch>
                  <a:fillRect l="-7164" t="-4598" r="-2985" b="-11494"/>
                </a:stretch>
              </a:blipFill>
              <a:ln>
                <a:solidFill>
                  <a:schemeClr val="tx1"/>
                </a:solidFill>
                <a:bevel/>
              </a:ln>
              <a:effectLst/>
            </p:spPr>
            <p:txBody>
              <a:bodyPr/>
              <a:lstStyle/>
              <a:p>
                <a:r>
                  <a:rPr lang="it-IT">
                    <a:noFill/>
                  </a:rPr>
                  <a:t> </a:t>
                </a:r>
              </a:p>
            </p:txBody>
          </p:sp>
        </mc:Fallback>
      </mc:AlternateContent>
    </p:spTree>
    <p:extLst>
      <p:ext uri="{BB962C8B-B14F-4D97-AF65-F5344CB8AC3E}">
        <p14:creationId xmlns:p14="http://schemas.microsoft.com/office/powerpoint/2010/main" val="3172985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2449C99-B623-E9B8-C641-34FB3E0EAF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69382" y="1558925"/>
            <a:ext cx="14756936" cy="1053855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93700" y="1927014"/>
            <a:ext cx="574837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7200" kern="0" spc="-200" dirty="0">
                <a:solidFill>
                  <a:schemeClr val="tx1"/>
                </a:solidFill>
                <a:latin typeface="Calibri" panose="020F0502020204030204" pitchFamily="34" charset="0"/>
                <a:ea typeface="-OC Format Sans Bd" panose="00000800000000000000" pitchFamily="50" charset="0"/>
              </a:rPr>
              <a:t>The dataset</a:t>
            </a:r>
          </a:p>
        </p:txBody>
      </p:sp>
      <p:sp>
        <p:nvSpPr>
          <p:cNvPr id="3" name="object 5">
            <a:extLst>
              <a:ext uri="{FF2B5EF4-FFF2-40B4-BE49-F238E27FC236}">
                <a16:creationId xmlns:a16="http://schemas.microsoft.com/office/drawing/2014/main" id="{14BC8246-A663-E04C-52A7-C707DB9E09A1}"/>
              </a:ext>
            </a:extLst>
          </p:cNvPr>
          <p:cNvSpPr txBox="1">
            <a:spLocks/>
          </p:cNvSpPr>
          <p:nvPr/>
        </p:nvSpPr>
        <p:spPr>
          <a:xfrm>
            <a:off x="-311150" y="3419262"/>
            <a:ext cx="10668000" cy="867416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The graph represents the European road network :</a:t>
            </a:r>
          </a:p>
          <a:p>
            <a:pPr marL="1366520" indent="-571500" algn="l">
              <a:spcBef>
                <a:spcPts val="100"/>
              </a:spcBef>
              <a:buFont typeface="Arial" panose="020B0604020202020204" pitchFamily="34" charset="0"/>
              <a:buChar char="•"/>
            </a:pPr>
            <a:r>
              <a:rPr lang="en-US" sz="3600" kern="0" spc="-200" dirty="0">
                <a:ea typeface="-OC Format Sans Bd" panose="00000800000000000000" pitchFamily="50" charset="0"/>
              </a:rPr>
              <a:t>A node represents a city.</a:t>
            </a:r>
          </a:p>
          <a:p>
            <a:pPr marL="1366520" indent="-571500" algn="l">
              <a:spcBef>
                <a:spcPts val="100"/>
              </a:spcBef>
              <a:buFont typeface="Arial" panose="020B0604020202020204" pitchFamily="34" charset="0"/>
              <a:buChar char="•"/>
            </a:pPr>
            <a:r>
              <a:rPr lang="en-US" sz="3600" kern="0" spc="-200" dirty="0">
                <a:solidFill>
                  <a:schemeClr val="tx1"/>
                </a:solidFill>
                <a:ea typeface="-OC Format Sans Bd" panose="00000800000000000000" pitchFamily="50" charset="0"/>
              </a:rPr>
              <a:t>An edge represents a road directly connecting two cities.</a:t>
            </a:r>
          </a:p>
          <a:p>
            <a:pPr marL="1366520" indent="-571500" algn="l">
              <a:spcBef>
                <a:spcPts val="100"/>
              </a:spcBef>
              <a:buFont typeface="Arial" panose="020B0604020202020204" pitchFamily="34" charset="0"/>
              <a:buChar char="•"/>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There are 1174 nodes (cities), connected by 1417 edges (direct roads).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network is undirected and unweighted.</a:t>
            </a: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Source: </a:t>
            </a:r>
            <a:r>
              <a:rPr lang="en-US" sz="3200" kern="0" spc="-200" dirty="0">
                <a:latin typeface="Calibri Light" panose="020F0302020204030204" pitchFamily="34" charset="0"/>
                <a:ea typeface="Calibri Light" panose="020F0302020204030204" pitchFamily="34" charset="0"/>
                <a:cs typeface="Calibri Light" panose="020F0302020204030204" pitchFamily="34" charset="0"/>
                <a:hlinkClick r:id="rId4"/>
              </a:rPr>
              <a:t>http://konect.cc/networks/subelj_euroroad/</a:t>
            </a:r>
            <a:endParaRPr lang="en-US" sz="3200" kern="0" spc="-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Author: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Lovro</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a:latin typeface="Calibri Light" panose="020F0302020204030204" pitchFamily="34" charset="0"/>
                <a:ea typeface="Calibri Light" panose="020F0302020204030204" pitchFamily="34" charset="0"/>
                <a:cs typeface="Calibri Light" panose="020F0302020204030204" pitchFamily="34" charset="0"/>
              </a:rPr>
              <a:t>University of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Ljubljana</a:t>
            </a:r>
            <a:r>
              <a:rPr lang="it-IT"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it-IT" sz="3200" dirty="0" err="1">
                <a:latin typeface="Calibri Light" panose="020F0302020204030204" pitchFamily="34" charset="0"/>
                <a:ea typeface="Calibri Light" panose="020F0302020204030204" pitchFamily="34" charset="0"/>
                <a:cs typeface="Calibri Light" panose="020F0302020204030204" pitchFamily="34" charset="0"/>
              </a:rPr>
              <a:t>Related</a:t>
            </a:r>
            <a:r>
              <a:rPr lang="it-IT" sz="3200" dirty="0">
                <a:latin typeface="Calibri Light" panose="020F0302020204030204" pitchFamily="34" charset="0"/>
                <a:ea typeface="Calibri Light" panose="020F0302020204030204" pitchFamily="34" charset="0"/>
                <a:cs typeface="Calibri Light" panose="020F0302020204030204" pitchFamily="34" charset="0"/>
              </a:rPr>
              <a:t> paper: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65C96D38-3443-9417-FCE8-2B1E33509E19}"/>
              </a:ext>
            </a:extLst>
          </p:cNvPr>
          <p:cNvSpPr txBox="1"/>
          <p:nvPr/>
        </p:nvSpPr>
        <p:spPr>
          <a:xfrm>
            <a:off x="10890250" y="11073362"/>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Fruchterman-Reingold</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411038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E8FFDA0D-EFBE-2B8A-2C65-1527EA899B73}"/>
              </a:ext>
            </a:extLst>
          </p:cNvPr>
          <p:cNvPicPr>
            <a:picLocks noChangeAspect="1"/>
          </p:cNvPicPr>
          <p:nvPr/>
        </p:nvPicPr>
        <p:blipFill rotWithShape="1">
          <a:blip r:embed="rId3">
            <a:extLst>
              <a:ext uri="{28A0092B-C50C-407E-A947-70E740481C1C}">
                <a14:useLocalDpi xmlns:a14="http://schemas.microsoft.com/office/drawing/2010/main" val="0"/>
              </a:ext>
            </a:extLst>
          </a:blip>
          <a:srcRect l="12500" t="4167"/>
          <a:stretch/>
        </p:blipFill>
        <p:spPr>
          <a:xfrm>
            <a:off x="12109450" y="3692525"/>
            <a:ext cx="7620000" cy="469446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LPA</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04053" y="10306220"/>
            <a:ext cx="9220200" cy="250068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Near linear time algorithm to detect community structures in large-scale networks, U. N. Raghavan et al., 2007. </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 [LPA]</a:t>
            </a: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3" name="object 5">
                <a:extLst>
                  <a:ext uri="{FF2B5EF4-FFF2-40B4-BE49-F238E27FC236}">
                    <a16:creationId xmlns:a16="http://schemas.microsoft.com/office/drawing/2014/main" id="{6A252408-CFFA-3846-FE8E-9E062E746A50}"/>
                  </a:ext>
                </a:extLst>
              </p:cNvPr>
              <p:cNvSpPr txBox="1">
                <a:spLocks/>
              </p:cNvSpPr>
              <p:nvPr/>
            </p:nvSpPr>
            <p:spPr>
              <a:xfrm>
                <a:off x="-311150" y="3387725"/>
                <a:ext cx="12649200" cy="834183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537970" indent="-742950">
                  <a:spcBef>
                    <a:spcPts val="100"/>
                  </a:spcBef>
                  <a:buFont typeface="+mj-lt"/>
                  <a:buAutoNum type="arabicPeriod"/>
                </a:pPr>
                <a:r>
                  <a:rPr lang="en-US" sz="3600" kern="0" spc="-200" dirty="0">
                    <a:latin typeface="Calibri (Corpo)"/>
                    <a:ea typeface="-OC Format Sans Bd" panose="00000800000000000000" pitchFamily="50" charset="0"/>
                  </a:rPr>
                  <a:t>Given an undirected network </a:t>
                </a:r>
                <a:r>
                  <a:rPr lang="en-US" sz="3600" dirty="0"/>
                  <a:t>where </a:t>
                </a:r>
                <a14:m>
                  <m:oMath xmlns:m="http://schemas.openxmlformats.org/officeDocument/2006/math">
                    <m:r>
                      <a:rPr lang="it-IT" sz="3600" i="1" kern="0" spc="-200">
                        <a:latin typeface="Cambria Math" panose="02040503050406030204" pitchFamily="18" charset="0"/>
                        <a:ea typeface="-OC Format Sans Bd" panose="00000800000000000000" pitchFamily="50" charset="0"/>
                      </a:rPr>
                      <m:t>𝑁</m:t>
                    </m:r>
                  </m:oMath>
                </a14:m>
                <a:r>
                  <a:rPr lang="en-US" sz="3600" dirty="0"/>
                  <a:t> is the set of nodes, </a:t>
                </a:r>
                <a:r>
                  <a:rPr lang="en-US" sz="3600" kern="0" spc="-200" dirty="0">
                    <a:latin typeface="Calibri (Corpo)"/>
                    <a:ea typeface="-OC Format Sans Bd" panose="00000800000000000000" pitchFamily="50" charset="0"/>
                  </a:rPr>
                  <a:t>a unique label is assigned to each node (</a:t>
                </a:r>
                <a14:m>
                  <m:oMath xmlns:m="http://schemas.openxmlformats.org/officeDocument/2006/math">
                    <m:r>
                      <a:rPr lang="en-US" sz="360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𝑛</m:t>
                    </m:r>
                    <m:r>
                      <a:rPr lang="it-IT" sz="3600" b="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𝑁</m:t>
                    </m:r>
                    <m:r>
                      <a:rPr lang="it-IT" sz="3600" b="0" i="1" kern="0" spc="-200" smtClean="0">
                        <a:latin typeface="Cambria Math" panose="02040503050406030204" pitchFamily="18" charset="0"/>
                        <a:ea typeface="Cambria Math" panose="02040503050406030204" pitchFamily="18" charset="0"/>
                      </a:rPr>
                      <m:t>, </m:t>
                    </m:r>
                    <m:sSub>
                      <m:sSubPr>
                        <m:ctrlPr>
                          <a:rPr lang="it-IT" sz="3600" b="0" i="1" kern="0" spc="-200" smtClean="0">
                            <a:latin typeface="Cambria Math" panose="02040503050406030204" pitchFamily="18" charset="0"/>
                            <a:ea typeface="Cambria Math" panose="02040503050406030204" pitchFamily="18" charset="0"/>
                          </a:rPr>
                        </m:ctrlPr>
                      </m:sSubPr>
                      <m:e>
                        <m:r>
                          <a:rPr lang="it-IT" sz="3600" b="0" i="1" kern="0" spc="-200" smtClean="0">
                            <a:latin typeface="Cambria Math" panose="02040503050406030204" pitchFamily="18" charset="0"/>
                            <a:ea typeface="Cambria Math" panose="02040503050406030204" pitchFamily="18" charset="0"/>
                          </a:rPr>
                          <m:t>𝑐</m:t>
                        </m:r>
                      </m:e>
                      <m:sub>
                        <m:r>
                          <a:rPr lang="it-IT" sz="3600" b="0" i="1" kern="0" spc="-200" smtClean="0">
                            <a:latin typeface="Cambria Math" panose="02040503050406030204" pitchFamily="18" charset="0"/>
                            <a:ea typeface="Cambria Math" panose="02040503050406030204" pitchFamily="18" charset="0"/>
                          </a:rPr>
                          <m:t>𝑛</m:t>
                        </m:r>
                      </m:sub>
                    </m:sSub>
                    <m:r>
                      <a:rPr lang="it-IT" sz="3600" b="0" i="1" kern="0" spc="-200" smtClean="0">
                        <a:latin typeface="Cambria Math" panose="02040503050406030204" pitchFamily="18" charset="0"/>
                        <a:ea typeface="Cambria Math" panose="02040503050406030204" pitchFamily="18" charset="0"/>
                      </a:rPr>
                      <m:t>=</m:t>
                    </m:r>
                    <m:sSub>
                      <m:sSubPr>
                        <m:ctrlPr>
                          <a:rPr lang="it-IT" sz="3600" b="0" i="1" kern="0" spc="-200" smtClean="0">
                            <a:latin typeface="Cambria Math" panose="02040503050406030204" pitchFamily="18" charset="0"/>
                            <a:ea typeface="Cambria Math" panose="02040503050406030204" pitchFamily="18" charset="0"/>
                          </a:rPr>
                        </m:ctrlPr>
                      </m:sSubPr>
                      <m:e>
                        <m:r>
                          <a:rPr lang="it-IT" sz="3600" b="0" i="1" kern="0" spc="-200" smtClean="0">
                            <a:latin typeface="Cambria Math" panose="02040503050406030204" pitchFamily="18" charset="0"/>
                            <a:ea typeface="Cambria Math" panose="02040503050406030204" pitchFamily="18" charset="0"/>
                          </a:rPr>
                          <m:t>𝑙</m:t>
                        </m:r>
                      </m:e>
                      <m:sub>
                        <m:r>
                          <a:rPr lang="it-IT" sz="3600" b="0" i="1" kern="0" spc="-200" smtClean="0">
                            <a:latin typeface="Cambria Math" panose="02040503050406030204" pitchFamily="18" charset="0"/>
                            <a:ea typeface="Cambria Math" panose="02040503050406030204" pitchFamily="18" charset="0"/>
                          </a:rPr>
                          <m:t>𝑛</m:t>
                        </m:r>
                      </m:sub>
                    </m:sSub>
                  </m:oMath>
                </a14:m>
                <a:r>
                  <a:rPr lang="en-US" sz="3600" kern="0" spc="-200" dirty="0">
                    <a:latin typeface="Calibri (Corpo)"/>
                    <a:ea typeface="-OC Format Sans Bd" panose="00000800000000000000" pitchFamily="50" charset="0"/>
                  </a:rPr>
                  <a:t>).</a:t>
                </a:r>
              </a:p>
              <a:p>
                <a:pPr marL="1537970" indent="-742950" algn="l">
                  <a:spcBef>
                    <a:spcPts val="100"/>
                  </a:spcBef>
                  <a:buFont typeface="+mj-lt"/>
                  <a:buAutoNum type="arabicPeriod"/>
                </a:pPr>
                <a:r>
                  <a:rPr lang="en-US" sz="3600" dirty="0">
                    <a:effectLst/>
                    <a:latin typeface="Calibri (Corpo)"/>
                  </a:rPr>
                  <a:t>Then, at each iteration, each node adopts the label shared by most of its neighbors (considering also edge weights).</a:t>
                </a:r>
                <a:r>
                  <a:rPr lang="en-US" sz="3600" dirty="0">
                    <a:latin typeface="Calibri (Corpo)"/>
                  </a:rPr>
                  <a:t> </a:t>
                </a:r>
              </a:p>
              <a:p>
                <a:pPr marL="795020" algn="l">
                  <a:spcBef>
                    <a:spcPts val="100"/>
                  </a:spcBef>
                </a:pPr>
                <a:r>
                  <a:rPr lang="en-US" sz="3600" b="0" dirty="0">
                    <a:latin typeface="Calibri (Corpo)"/>
                  </a:rPr>
                  <a:t> 				</a:t>
                </a:r>
                <a14:m>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𝑐</m:t>
                        </m:r>
                      </m:e>
                      <m:sub>
                        <m:r>
                          <a:rPr lang="it-IT" sz="3600" b="0" i="1" smtClean="0">
                            <a:latin typeface="Cambria Math" panose="02040503050406030204" pitchFamily="18" charset="0"/>
                          </a:rPr>
                          <m:t>𝑛</m:t>
                        </m:r>
                      </m:sub>
                    </m:sSub>
                    <m:r>
                      <a:rPr lang="it-IT" sz="3600" b="0" i="1" smtClean="0">
                        <a:latin typeface="Cambria Math" panose="02040503050406030204" pitchFamily="18" charset="0"/>
                      </a:rPr>
                      <m:t>=</m:t>
                    </m:r>
                    <m:r>
                      <a:rPr lang="it-IT" sz="3600" b="0" i="1" smtClean="0">
                        <a:latin typeface="Cambria Math" panose="02040503050406030204" pitchFamily="18" charset="0"/>
                      </a:rPr>
                      <m:t>𝑎𝑟𝑔𝑚𝑎</m:t>
                    </m:r>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𝑥</m:t>
                        </m:r>
                      </m:e>
                      <m:sub>
                        <m:r>
                          <a:rPr lang="it-IT" sz="3600" b="0" i="1" smtClean="0">
                            <a:latin typeface="Cambria Math" panose="02040503050406030204" pitchFamily="18" charset="0"/>
                          </a:rPr>
                          <m:t> </m:t>
                        </m:r>
                        <m:r>
                          <a:rPr lang="it-IT" sz="3600" b="0" i="1" smtClean="0">
                            <a:latin typeface="Cambria Math" panose="02040503050406030204" pitchFamily="18" charset="0"/>
                          </a:rPr>
                          <m:t>𝑙</m:t>
                        </m:r>
                        <m:r>
                          <a:rPr lang="it-IT" sz="3600" b="0" i="1" smtClean="0">
                            <a:latin typeface="Cambria Math" panose="02040503050406030204" pitchFamily="18" charset="0"/>
                          </a:rPr>
                          <m:t> </m:t>
                        </m:r>
                      </m:sub>
                    </m:sSub>
                    <m:nary>
                      <m:naryPr>
                        <m:chr m:val="∑"/>
                        <m:supHide m:val="on"/>
                        <m:ctrlPr>
                          <a:rPr lang="it-IT" sz="3600" b="0" i="1" smtClean="0">
                            <a:latin typeface="Cambria Math" panose="02040503050406030204" pitchFamily="18" charset="0"/>
                          </a:rPr>
                        </m:ctrlPr>
                      </m:naryPr>
                      <m:sub>
                        <m:r>
                          <m:rPr>
                            <m:brk m:alnAt="7"/>
                          </m:rPr>
                          <a:rPr lang="it-IT" sz="3600" b="0" i="1" smtClean="0">
                            <a:latin typeface="Cambria Math" panose="02040503050406030204" pitchFamily="18" charset="0"/>
                          </a:rPr>
                          <m:t>𝑚</m:t>
                        </m:r>
                        <m:r>
                          <a:rPr lang="it-IT" sz="3600" b="0" i="1" smtClean="0">
                            <a:latin typeface="Cambria Math" panose="02040503050406030204" pitchFamily="18" charset="0"/>
                          </a:rPr>
                          <m:t>∈</m:t>
                        </m:r>
                        <m:sSup>
                          <m:sSupPr>
                            <m:ctrlPr>
                              <a:rPr lang="it-IT" sz="3600" b="0" i="1" smtClean="0">
                                <a:latin typeface="Cambria Math" panose="02040503050406030204" pitchFamily="18" charset="0"/>
                              </a:rPr>
                            </m:ctrlPr>
                          </m:sSupPr>
                          <m:e>
                            <m:r>
                              <a:rPr lang="it-IT" sz="3600" b="0" i="1" smtClean="0">
                                <a:latin typeface="Cambria Math" panose="02040503050406030204" pitchFamily="18" charset="0"/>
                              </a:rPr>
                              <m:t>𝐵</m:t>
                            </m:r>
                          </m:e>
                          <m:sup>
                            <m:r>
                              <a:rPr lang="it-IT" sz="3600" b="0" i="1" smtClean="0">
                                <a:latin typeface="Cambria Math" panose="02040503050406030204" pitchFamily="18" charset="0"/>
                              </a:rPr>
                              <m:t>𝑙</m:t>
                            </m:r>
                          </m:sup>
                        </m:sSup>
                        <m:r>
                          <a:rPr lang="it-IT" sz="3600" b="0" i="1" smtClean="0">
                            <a:latin typeface="Cambria Math" panose="02040503050406030204" pitchFamily="18" charset="0"/>
                          </a:rPr>
                          <m:t>(</m:t>
                        </m:r>
                        <m:r>
                          <a:rPr lang="it-IT" sz="3600" b="0" i="1" smtClean="0">
                            <a:latin typeface="Cambria Math" panose="02040503050406030204" pitchFamily="18" charset="0"/>
                          </a:rPr>
                          <m:t>𝑛</m:t>
                        </m:r>
                        <m:r>
                          <a:rPr lang="it-IT" sz="3600" b="0" i="1" smtClean="0">
                            <a:latin typeface="Cambria Math" panose="02040503050406030204" pitchFamily="18" charset="0"/>
                          </a:rPr>
                          <m:t>)</m:t>
                        </m:r>
                      </m:sub>
                      <m:sup/>
                      <m:e>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𝑤</m:t>
                            </m:r>
                          </m:e>
                          <m:sub>
                            <m:r>
                              <a:rPr lang="it-IT" sz="3600" b="0" i="1" smtClean="0">
                                <a:latin typeface="Cambria Math" panose="02040503050406030204" pitchFamily="18" charset="0"/>
                              </a:rPr>
                              <m:t>𝑛𝑚</m:t>
                            </m:r>
                          </m:sub>
                        </m:sSub>
                      </m:e>
                    </m:nary>
                  </m:oMath>
                </a14:m>
                <a:endParaRPr lang="en-US" sz="3600" kern="0" spc="-200" dirty="0">
                  <a:latin typeface="Calibri (Corpo)"/>
                  <a:ea typeface="-OC Format Sans Bd" panose="00000800000000000000" pitchFamily="50" charset="0"/>
                </a:endParaRPr>
              </a:p>
              <a:p>
                <a:pPr marL="795020">
                  <a:spcBef>
                    <a:spcPts val="100"/>
                  </a:spcBef>
                </a:pPr>
                <a:r>
                  <a:rPr lang="en-US" sz="3600" kern="0" spc="-200" dirty="0">
                    <a:latin typeface="Calibri (Corpo)"/>
                    <a:ea typeface="-OC Format Sans Bd" panose="00000800000000000000" pitchFamily="50" charset="0"/>
                  </a:rPr>
                  <a:t>          where </a:t>
                </a:r>
                <a14:m>
                  <m:oMath xmlns:m="http://schemas.openxmlformats.org/officeDocument/2006/math">
                    <m:sSup>
                      <m:sSupPr>
                        <m:ctrlPr>
                          <a:rPr lang="it-IT" sz="3600" b="0" i="1" kern="0" spc="-200" smtClean="0">
                            <a:latin typeface="Cambria Math" panose="02040503050406030204" pitchFamily="18" charset="0"/>
                            <a:ea typeface="-OC Format Sans Bd" panose="00000800000000000000" pitchFamily="50" charset="0"/>
                          </a:rPr>
                        </m:ctrlPr>
                      </m:sSupPr>
                      <m:e>
                        <m:r>
                          <a:rPr lang="it-IT" sz="3600" b="0" i="1" kern="0" spc="-200" smtClean="0">
                            <a:latin typeface="Cambria Math" panose="02040503050406030204" pitchFamily="18" charset="0"/>
                            <a:ea typeface="-OC Format Sans Bd" panose="00000800000000000000" pitchFamily="50" charset="0"/>
                          </a:rPr>
                          <m:t>𝐵</m:t>
                        </m:r>
                      </m:e>
                      <m:sup>
                        <m:r>
                          <a:rPr lang="it-IT" sz="3600" b="0" i="1" kern="0" spc="-200" smtClean="0">
                            <a:latin typeface="Cambria Math" panose="02040503050406030204" pitchFamily="18" charset="0"/>
                            <a:ea typeface="-OC Format Sans Bd" panose="00000800000000000000" pitchFamily="50" charset="0"/>
                          </a:rPr>
                          <m:t>𝑙</m:t>
                        </m:r>
                      </m:sup>
                    </m:sSup>
                    <m:r>
                      <a:rPr lang="it-IT" sz="3600" b="0" i="1" kern="0" spc="-200" smtClean="0">
                        <a:latin typeface="Cambria Math" panose="02040503050406030204" pitchFamily="18" charset="0"/>
                        <a:ea typeface="-OC Format Sans Bd" panose="00000800000000000000" pitchFamily="50" charset="0"/>
                      </a:rPr>
                      <m:t>(</m:t>
                    </m:r>
                    <m:r>
                      <a:rPr lang="it-IT" sz="3600" b="0" i="1" kern="0" spc="-200" smtClean="0">
                        <a:latin typeface="Cambria Math" panose="02040503050406030204" pitchFamily="18" charset="0"/>
                        <a:ea typeface="-OC Format Sans Bd" panose="00000800000000000000" pitchFamily="50" charset="0"/>
                      </a:rPr>
                      <m:t>𝑛</m:t>
                    </m:r>
                    <m:r>
                      <a:rPr lang="it-IT" sz="3600" b="0" i="1" kern="0" spc="-200" smtClean="0">
                        <a:latin typeface="Cambria Math" panose="02040503050406030204" pitchFamily="18" charset="0"/>
                        <a:ea typeface="-OC Format Sans Bd" panose="00000800000000000000" pitchFamily="50" charset="0"/>
                      </a:rPr>
                      <m:t>)</m:t>
                    </m:r>
                  </m:oMath>
                </a14:m>
                <a:r>
                  <a:rPr lang="en-US" sz="3600" kern="0" spc="-200" dirty="0">
                    <a:latin typeface="Calibri (Corpo)"/>
                    <a:ea typeface="-OC Format Sans Bd" panose="00000800000000000000" pitchFamily="50" charset="0"/>
                  </a:rPr>
                  <a:t> is t</a:t>
                </a:r>
                <a:r>
                  <a:rPr lang="en-US" sz="3600" dirty="0">
                    <a:latin typeface="Calibri (Corpo)"/>
                  </a:rPr>
                  <a:t>he set of neighbors of </a:t>
                </a:r>
                <a14:m>
                  <m:oMath xmlns:m="http://schemas.openxmlformats.org/officeDocument/2006/math">
                    <m:r>
                      <a:rPr lang="it-IT" sz="3600" b="0" i="1" smtClean="0">
                        <a:latin typeface="Cambria Math" panose="02040503050406030204" pitchFamily="18" charset="0"/>
                      </a:rPr>
                      <m:t>𝑛</m:t>
                    </m:r>
                    <m:r>
                      <a:rPr lang="it-IT" sz="3600" b="0" i="1" smtClean="0">
                        <a:latin typeface="Cambria Math" panose="02040503050406030204" pitchFamily="18" charset="0"/>
                      </a:rPr>
                      <m:t>∈</m:t>
                    </m:r>
                    <m:r>
                      <a:rPr lang="it-IT" sz="3600" b="0" i="1" smtClean="0">
                        <a:latin typeface="Cambria Math" panose="02040503050406030204" pitchFamily="18" charset="0"/>
                      </a:rPr>
                      <m:t>𝑁</m:t>
                    </m:r>
                  </m:oMath>
                </a14:m>
                <a:r>
                  <a:rPr lang="en-US" sz="3600" kern="0" spc="-200" dirty="0">
                    <a:latin typeface="Calibri (Corpo)"/>
                    <a:ea typeface="-OC Format Sans Bd" panose="00000800000000000000" pitchFamily="50" charset="0"/>
                  </a:rPr>
                  <a:t> that share the       	         label </a:t>
                </a:r>
                <a14:m>
                  <m:oMath xmlns:m="http://schemas.openxmlformats.org/officeDocument/2006/math">
                    <m:r>
                      <a:rPr lang="it-IT" sz="3600" i="1">
                        <a:latin typeface="Cambria Math" panose="02040503050406030204" pitchFamily="18" charset="0"/>
                      </a:rPr>
                      <m:t>𝑙</m:t>
                    </m:r>
                  </m:oMath>
                </a14:m>
                <a:r>
                  <a:rPr lang="en-US" sz="3600" kern="0" spc="-200" dirty="0">
                    <a:latin typeface="Calibri (Corpo)"/>
                    <a:ea typeface="-OC Format Sans Bd" panose="00000800000000000000" pitchFamily="50" charset="0"/>
                  </a:rPr>
                  <a:t> and </a:t>
                </a:r>
                <a14:m>
                  <m:oMath xmlns:m="http://schemas.openxmlformats.org/officeDocument/2006/math">
                    <m:sSub>
                      <m:sSubPr>
                        <m:ctrlPr>
                          <a:rPr lang="it-IT" sz="3600" b="0" i="1" kern="0" spc="-200" smtClean="0">
                            <a:latin typeface="Cambria Math" panose="02040503050406030204" pitchFamily="18" charset="0"/>
                            <a:ea typeface="-OC Format Sans Bd" panose="00000800000000000000" pitchFamily="50" charset="0"/>
                          </a:rPr>
                        </m:ctrlPr>
                      </m:sSubPr>
                      <m:e>
                        <m:r>
                          <m:rPr>
                            <m:sty m:val="p"/>
                          </m:rPr>
                          <a:rPr lang="it-IT" sz="3600" b="0" i="0" kern="0" spc="-200" smtClean="0">
                            <a:latin typeface="Cambria Math" panose="02040503050406030204" pitchFamily="18" charset="0"/>
                            <a:ea typeface="-OC Format Sans Bd" panose="00000800000000000000" pitchFamily="50" charset="0"/>
                          </a:rPr>
                          <m:t>w</m:t>
                        </m:r>
                      </m:e>
                      <m:sub>
                        <m:r>
                          <m:rPr>
                            <m:sty m:val="p"/>
                          </m:rPr>
                          <a:rPr lang="it-IT" sz="3600" b="0" i="0" kern="0" spc="-200" smtClean="0">
                            <a:latin typeface="Cambria Math" panose="02040503050406030204" pitchFamily="18" charset="0"/>
                            <a:ea typeface="-OC Format Sans Bd" panose="00000800000000000000" pitchFamily="50" charset="0"/>
                          </a:rPr>
                          <m:t>nm</m:t>
                        </m:r>
                      </m:sub>
                    </m:sSub>
                  </m:oMath>
                </a14:m>
                <a:r>
                  <a:rPr lang="en-US" sz="3600" kern="0" spc="-200" dirty="0">
                    <a:latin typeface="Calibri (Corpo)"/>
                    <a:ea typeface="-OC Format Sans Bd" panose="00000800000000000000" pitchFamily="50" charset="0"/>
                  </a:rPr>
                  <a:t> is t</a:t>
                </a:r>
                <a:r>
                  <a:rPr lang="en-US" sz="3600" dirty="0">
                    <a:latin typeface="Calibri (Corpo)"/>
                  </a:rPr>
                  <a:t>he weight of the edge incident to nodes </a:t>
                </a:r>
                <a14:m>
                  <m:oMath xmlns:m="http://schemas.openxmlformats.org/officeDocument/2006/math">
                    <m:r>
                      <a:rPr lang="it-IT" sz="3600" b="0" i="0" kern="0" spc="-200" smtClean="0">
                        <a:latin typeface="Cambria Math" panose="02040503050406030204" pitchFamily="18" charset="0"/>
                        <a:ea typeface="Cambria Math" panose="02040503050406030204" pitchFamily="18" charset="0"/>
                      </a:rPr>
                      <m:t>           </m:t>
                    </m:r>
                    <m:r>
                      <a:rPr lang="it-IT" sz="3600" i="1" kern="0" spc="-200">
                        <a:latin typeface="Cambria Math" panose="02040503050406030204" pitchFamily="18" charset="0"/>
                        <a:ea typeface="Cambria Math" panose="02040503050406030204" pitchFamily="18" charset="0"/>
                      </a:rPr>
                      <m:t>𝑛</m:t>
                    </m:r>
                    <m:r>
                      <a:rPr lang="it-IT" sz="3600" b="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𝑚</m:t>
                    </m:r>
                    <m:r>
                      <a:rPr lang="it-IT" sz="3600" i="1" kern="0" spc="-200" smtClean="0">
                        <a:latin typeface="Cambria Math" panose="02040503050406030204" pitchFamily="18" charset="0"/>
                        <a:ea typeface="Cambria Math" panose="02040503050406030204" pitchFamily="18" charset="0"/>
                      </a:rPr>
                      <m:t>∈</m:t>
                    </m:r>
                    <m:r>
                      <a:rPr lang="it-IT" sz="3600" i="1" kern="0" spc="-200">
                        <a:latin typeface="Cambria Math" panose="02040503050406030204" pitchFamily="18" charset="0"/>
                        <a:ea typeface="Cambria Math" panose="02040503050406030204" pitchFamily="18" charset="0"/>
                      </a:rPr>
                      <m:t>𝑁</m:t>
                    </m:r>
                    <m:r>
                      <a:rPr lang="it-IT" sz="3600" b="0" i="1" kern="0" spc="-200" smtClean="0">
                        <a:latin typeface="Cambria Math" panose="02040503050406030204" pitchFamily="18" charset="0"/>
                        <a:ea typeface="Cambria Math" panose="02040503050406030204" pitchFamily="18" charset="0"/>
                      </a:rPr>
                      <m:t>.</m:t>
                    </m:r>
                  </m:oMath>
                </a14:m>
                <a:r>
                  <a:rPr lang="en-US" sz="3600" dirty="0">
                    <a:latin typeface="Calibri (Corpo)"/>
                  </a:rPr>
                  <a:t> </a:t>
                </a:r>
                <a:endParaRPr lang="en-US" sz="3600" kern="0" spc="-200" dirty="0">
                  <a:latin typeface="Calibri (Corpo)"/>
                  <a:ea typeface="-OC Format Sans Bd" panose="00000800000000000000" pitchFamily="50" charset="0"/>
                </a:endParaRPr>
              </a:p>
              <a:p>
                <a:pPr marL="795020">
                  <a:spcBef>
                    <a:spcPts val="100"/>
                  </a:spcBef>
                </a:pPr>
                <a:endParaRPr lang="en-US" sz="3600" kern="0" spc="-200" dirty="0">
                  <a:latin typeface="Calibri (Corpo)"/>
                  <a:ea typeface="-OC Format Sans Bd" panose="00000800000000000000" pitchFamily="50" charset="0"/>
                </a:endParaRPr>
              </a:p>
              <a:p>
                <a:pPr marL="795020" algn="l">
                  <a:spcBef>
                    <a:spcPts val="100"/>
                  </a:spcBef>
                </a:pPr>
                <a:r>
                  <a:rPr lang="en-US" sz="3600" kern="0" spc="-200" dirty="0">
                    <a:latin typeface="Calibri (Corpo)"/>
                    <a:ea typeface="-OC Format Sans Bd" panose="00000800000000000000" pitchFamily="50" charset="0"/>
                  </a:rPr>
                  <a:t>The label update can be improved by introducing a preference term </a:t>
                </a:r>
                <a14:m>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𝑝</m:t>
                        </m:r>
                      </m:e>
                      <m:sub>
                        <m:r>
                          <a:rPr lang="it-IT" sz="3600" b="0" i="1" smtClean="0">
                            <a:latin typeface="Cambria Math" panose="02040503050406030204" pitchFamily="18" charset="0"/>
                          </a:rPr>
                          <m:t>𝑚</m:t>
                        </m:r>
                      </m:sub>
                    </m:sSub>
                  </m:oMath>
                </a14:m>
                <a:r>
                  <a:rPr lang="en-US" sz="3600" kern="0" spc="-200" dirty="0">
                    <a:latin typeface="Calibri (Corpo)"/>
                    <a:ea typeface="-OC Format Sans Bd" panose="00000800000000000000" pitchFamily="50" charset="0"/>
                  </a:rPr>
                  <a:t>:</a:t>
                </a:r>
              </a:p>
              <a:p>
                <a:pPr marL="795020" algn="l">
                  <a:spcBef>
                    <a:spcPts val="100"/>
                  </a:spcBef>
                </a:pPr>
                <a14:m>
                  <m:oMathPara xmlns:m="http://schemas.openxmlformats.org/officeDocument/2006/math">
                    <m:oMathParaPr>
                      <m:jc m:val="centerGroup"/>
                    </m:oMathParaPr>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𝑐</m:t>
                          </m:r>
                        </m:e>
                        <m:sub>
                          <m:r>
                            <a:rPr lang="it-IT" sz="3600" b="0" i="1" smtClean="0">
                              <a:latin typeface="Cambria Math" panose="02040503050406030204" pitchFamily="18" charset="0"/>
                            </a:rPr>
                            <m:t>𝑛</m:t>
                          </m:r>
                        </m:sub>
                      </m:sSub>
                      <m:r>
                        <a:rPr lang="it-IT" sz="3600" b="0" i="1" smtClean="0">
                          <a:latin typeface="Cambria Math" panose="02040503050406030204" pitchFamily="18" charset="0"/>
                        </a:rPr>
                        <m:t>=</m:t>
                      </m:r>
                      <m:r>
                        <a:rPr lang="it-IT" sz="3600" b="0" i="1" smtClean="0">
                          <a:latin typeface="Cambria Math" panose="02040503050406030204" pitchFamily="18" charset="0"/>
                        </a:rPr>
                        <m:t>𝑎𝑟𝑔𝑚𝑎</m:t>
                      </m:r>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𝑥</m:t>
                          </m:r>
                        </m:e>
                        <m:sub>
                          <m:r>
                            <a:rPr lang="it-IT" sz="3600" b="0" i="1" smtClean="0">
                              <a:latin typeface="Cambria Math" panose="02040503050406030204" pitchFamily="18" charset="0"/>
                            </a:rPr>
                            <m:t> </m:t>
                          </m:r>
                          <m:r>
                            <a:rPr lang="it-IT" sz="3600" b="0" i="1" smtClean="0">
                              <a:latin typeface="Cambria Math" panose="02040503050406030204" pitchFamily="18" charset="0"/>
                            </a:rPr>
                            <m:t>𝑙</m:t>
                          </m:r>
                          <m:r>
                            <a:rPr lang="it-IT" sz="3600" b="0" i="1" smtClean="0">
                              <a:latin typeface="Cambria Math" panose="02040503050406030204" pitchFamily="18" charset="0"/>
                            </a:rPr>
                            <m:t> </m:t>
                          </m:r>
                        </m:sub>
                      </m:sSub>
                      <m:nary>
                        <m:naryPr>
                          <m:chr m:val="∑"/>
                          <m:supHide m:val="on"/>
                          <m:ctrlPr>
                            <a:rPr lang="it-IT" sz="3600" b="0" i="1" smtClean="0">
                              <a:latin typeface="Cambria Math" panose="02040503050406030204" pitchFamily="18" charset="0"/>
                            </a:rPr>
                          </m:ctrlPr>
                        </m:naryPr>
                        <m:sub>
                          <m:r>
                            <m:rPr>
                              <m:brk m:alnAt="7"/>
                            </m:rPr>
                            <a:rPr lang="it-IT" sz="3600" b="0" i="1" smtClean="0">
                              <a:latin typeface="Cambria Math" panose="02040503050406030204" pitchFamily="18" charset="0"/>
                            </a:rPr>
                            <m:t>𝑚</m:t>
                          </m:r>
                          <m:r>
                            <a:rPr lang="it-IT" sz="3600" b="0" i="1" smtClean="0">
                              <a:latin typeface="Cambria Math" panose="02040503050406030204" pitchFamily="18" charset="0"/>
                            </a:rPr>
                            <m:t>∈</m:t>
                          </m:r>
                          <m:sSup>
                            <m:sSupPr>
                              <m:ctrlPr>
                                <a:rPr lang="it-IT" sz="3600" b="0" i="1" smtClean="0">
                                  <a:latin typeface="Cambria Math" panose="02040503050406030204" pitchFamily="18" charset="0"/>
                                </a:rPr>
                              </m:ctrlPr>
                            </m:sSupPr>
                            <m:e>
                              <m:r>
                                <a:rPr lang="it-IT" sz="3600" b="0" i="1" smtClean="0">
                                  <a:latin typeface="Cambria Math" panose="02040503050406030204" pitchFamily="18" charset="0"/>
                                </a:rPr>
                                <m:t>𝐵</m:t>
                              </m:r>
                            </m:e>
                            <m:sup>
                              <m:r>
                                <a:rPr lang="it-IT" sz="3600" b="0" i="1" smtClean="0">
                                  <a:latin typeface="Cambria Math" panose="02040503050406030204" pitchFamily="18" charset="0"/>
                                </a:rPr>
                                <m:t>𝑙</m:t>
                              </m:r>
                            </m:sup>
                          </m:sSup>
                          <m:r>
                            <a:rPr lang="it-IT" sz="3600" b="0" i="1" smtClean="0">
                              <a:latin typeface="Cambria Math" panose="02040503050406030204" pitchFamily="18" charset="0"/>
                            </a:rPr>
                            <m:t>(</m:t>
                          </m:r>
                          <m:r>
                            <a:rPr lang="it-IT" sz="3600" b="0" i="1" smtClean="0">
                              <a:latin typeface="Cambria Math" panose="02040503050406030204" pitchFamily="18" charset="0"/>
                            </a:rPr>
                            <m:t>𝑛</m:t>
                          </m:r>
                          <m:r>
                            <a:rPr lang="it-IT" sz="3600" b="0" i="1" smtClean="0">
                              <a:latin typeface="Cambria Math" panose="02040503050406030204" pitchFamily="18" charset="0"/>
                            </a:rPr>
                            <m:t>)</m:t>
                          </m:r>
                        </m:sub>
                        <m:sup/>
                        <m:e>
                          <m:sSub>
                            <m:sSubPr>
                              <m:ctrlPr>
                                <a:rPr lang="it-IT" sz="3600" b="0" i="1" smtClean="0">
                                  <a:latin typeface="Cambria Math" panose="02040503050406030204" pitchFamily="18" charset="0"/>
                                </a:rPr>
                              </m:ctrlPr>
                            </m:sSubPr>
                            <m:e>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𝑝</m:t>
                                  </m:r>
                                </m:e>
                                <m:sub>
                                  <m:r>
                                    <a:rPr lang="it-IT" sz="3600" b="0" i="1" smtClean="0">
                                      <a:latin typeface="Cambria Math" panose="02040503050406030204" pitchFamily="18" charset="0"/>
                                    </a:rPr>
                                    <m:t>𝑚</m:t>
                                  </m:r>
                                </m:sub>
                              </m:sSub>
                              <m:r>
                                <a:rPr lang="it-IT" sz="3600" b="0" i="1" smtClean="0">
                                  <a:latin typeface="Cambria Math" panose="02040503050406030204" pitchFamily="18" charset="0"/>
                                </a:rPr>
                                <m:t>𝑤</m:t>
                              </m:r>
                            </m:e>
                            <m:sub>
                              <m:r>
                                <a:rPr lang="it-IT" sz="3600" b="0" i="1" smtClean="0">
                                  <a:latin typeface="Cambria Math" panose="02040503050406030204" pitchFamily="18" charset="0"/>
                                </a:rPr>
                                <m:t>𝑛𝑚</m:t>
                              </m:r>
                            </m:sub>
                          </m:sSub>
                        </m:e>
                      </m:nary>
                    </m:oMath>
                  </m:oMathPara>
                </a14:m>
                <a:endParaRPr lang="en-US" sz="3600" kern="0" spc="-200" dirty="0">
                  <a:latin typeface="Calibri (Corpo)"/>
                  <a:ea typeface="-OC Format Sans Bd" panose="00000800000000000000" pitchFamily="50" charset="0"/>
                </a:endParaRPr>
              </a:p>
              <a:p>
                <a:pPr marL="795020">
                  <a:spcBef>
                    <a:spcPts val="100"/>
                  </a:spcBef>
                </a:pPr>
                <a:endParaRPr lang="en-US" sz="3600" i="1" dirty="0">
                  <a:latin typeface="Calibri (Corpo)"/>
                  <a:ea typeface="Calibri Light" panose="020F0302020204030204" pitchFamily="34" charset="0"/>
                  <a:cs typeface="Calibri Light" panose="020F0302020204030204" pitchFamily="34" charset="0"/>
                </a:endParaRPr>
              </a:p>
              <a:p>
                <a:pPr marL="795020">
                  <a:spcBef>
                    <a:spcPts val="100"/>
                  </a:spcBef>
                </a:pPr>
                <a:endParaRPr lang="en-US" sz="3600" i="1" dirty="0">
                  <a:latin typeface="Calibri (Corpo)"/>
                  <a:ea typeface="Calibri Light" panose="020F0302020204030204" pitchFamily="34" charset="0"/>
                  <a:cs typeface="Calibri Light" panose="020F0302020204030204" pitchFamily="34" charset="0"/>
                </a:endParaRPr>
              </a:p>
            </p:txBody>
          </p:sp>
        </mc:Choice>
        <mc:Fallback xmlns="">
          <p:sp>
            <p:nvSpPr>
              <p:cNvPr id="3" name="object 5">
                <a:extLst>
                  <a:ext uri="{FF2B5EF4-FFF2-40B4-BE49-F238E27FC236}">
                    <a16:creationId xmlns:a16="http://schemas.microsoft.com/office/drawing/2014/main" id="{6A252408-CFFA-3846-FE8E-9E062E746A50}"/>
                  </a:ext>
                </a:extLst>
              </p:cNvPr>
              <p:cNvSpPr txBox="1">
                <a:spLocks noRot="1" noChangeAspect="1" noMove="1" noResize="1" noEditPoints="1" noAdjustHandles="1" noChangeArrowheads="1" noChangeShapeType="1" noTextEdit="1"/>
              </p:cNvSpPr>
              <p:nvPr/>
            </p:nvSpPr>
            <p:spPr>
              <a:xfrm>
                <a:off x="-311150" y="3387725"/>
                <a:ext cx="12649200" cy="8341835"/>
              </a:xfrm>
              <a:prstGeom prst="rect">
                <a:avLst/>
              </a:prstGeom>
              <a:blipFill>
                <a:blip r:embed="rId6"/>
                <a:stretch>
                  <a:fillRect t="-1608" r="-675"/>
                </a:stretch>
              </a:blipFill>
            </p:spPr>
            <p:txBody>
              <a:bodyPr/>
              <a:lstStyle/>
              <a:p>
                <a:r>
                  <a:rPr lang="it-IT">
                    <a:noFill/>
                  </a:rPr>
                  <a:t> </a:t>
                </a:r>
              </a:p>
            </p:txBody>
          </p:sp>
        </mc:Fallback>
      </mc:AlternateContent>
      <p:sp>
        <p:nvSpPr>
          <p:cNvPr id="16" name="CasellaDiTesto 15">
            <a:extLst>
              <a:ext uri="{FF2B5EF4-FFF2-40B4-BE49-F238E27FC236}">
                <a16:creationId xmlns:a16="http://schemas.microsoft.com/office/drawing/2014/main" id="{34FCED90-B7B7-2F96-A43F-3BDD0AD0E5BB}"/>
              </a:ext>
            </a:extLst>
          </p:cNvPr>
          <p:cNvSpPr txBox="1"/>
          <p:nvPr/>
        </p:nvSpPr>
        <p:spPr>
          <a:xfrm>
            <a:off x="9748837" y="8125379"/>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Fig.25: </a:t>
            </a:r>
            <a:r>
              <a:rPr lang="it-IT" sz="2800" dirty="0">
                <a:latin typeface="Calibri Light" panose="020F0302020204030204" pitchFamily="34" charset="0"/>
                <a:ea typeface="Calibri Light" panose="020F0302020204030204" pitchFamily="34" charset="0"/>
                <a:cs typeface="Calibri Light" panose="020F0302020204030204" pitchFamily="34" charset="0"/>
              </a:rPr>
              <a:t>LPA for 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18" name="object 5">
            <a:extLst>
              <a:ext uri="{FF2B5EF4-FFF2-40B4-BE49-F238E27FC236}">
                <a16:creationId xmlns:a16="http://schemas.microsoft.com/office/drawing/2014/main" id="{6B4DEECC-325F-CD4B-3551-77925B9DB604}"/>
              </a:ext>
            </a:extLst>
          </p:cNvPr>
          <p:cNvSpPr txBox="1">
            <a:spLocks/>
          </p:cNvSpPr>
          <p:nvPr/>
        </p:nvSpPr>
        <p:spPr>
          <a:xfrm>
            <a:off x="10509250" y="10333198"/>
            <a:ext cx="9220200" cy="251350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Towards real-time community detection in large networks, I. X. Y Leung et al., 2009. </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7"/>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[LPA with preferences]</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4716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descr="Immagine che contiene mappa&#10;&#10;Descrizione generata automaticamente">
            <a:extLst>
              <a:ext uri="{FF2B5EF4-FFF2-40B4-BE49-F238E27FC236}">
                <a16:creationId xmlns:a16="http://schemas.microsoft.com/office/drawing/2014/main" id="{59BE8D5F-714C-40ED-B17A-2852A6E7B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527" y="3230954"/>
            <a:ext cx="12779364" cy="795088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BPA</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12268200" cy="279563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A problem related with LPA is the fact that the nodes which are labeled at the end of an iteration cannot efficiently propagate their label, as most of their neighbors are already been updated. So, as the labeling order at each iteration is random, the algorithm is quite unstable.</a:t>
            </a:r>
          </a:p>
          <a:p>
            <a:pPr marL="795020" algn="l">
              <a:spcBef>
                <a:spcPts val="100"/>
              </a:spcBef>
            </a:pPr>
            <a:endParaRPr lang="en-US" sz="3600" kern="0" spc="-200" dirty="0">
              <a:ea typeface="-OC Format Sans Bd" panose="00000800000000000000" pitchFamily="50"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762875" y="11338613"/>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Fig.26: </a:t>
            </a:r>
            <a:r>
              <a:rPr lang="it-IT" sz="2800" dirty="0">
                <a:latin typeface="Calibri Light" panose="020F0302020204030204" pitchFamily="34" charset="0"/>
                <a:ea typeface="Calibri Light" panose="020F0302020204030204" pitchFamily="34" charset="0"/>
                <a:cs typeface="Calibri Light" panose="020F0302020204030204" pitchFamily="34" charset="0"/>
              </a:rPr>
              <a:t>10 top communities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BPA.</a:t>
            </a:r>
          </a:p>
        </p:txBody>
      </p:sp>
      <p:sp>
        <p:nvSpPr>
          <p:cNvPr id="4" name="CasellaDiTesto 3">
            <a:extLst>
              <a:ext uri="{FF2B5EF4-FFF2-40B4-BE49-F238E27FC236}">
                <a16:creationId xmlns:a16="http://schemas.microsoft.com/office/drawing/2014/main" id="{DA126EBD-ACEE-845A-45F1-9CD745BC71C7}"/>
              </a:ext>
            </a:extLst>
          </p:cNvPr>
          <p:cNvSpPr txBox="1"/>
          <p:nvPr/>
        </p:nvSpPr>
        <p:spPr>
          <a:xfrm>
            <a:off x="-393574" y="10779125"/>
            <a:ext cx="10264588" cy="1582484"/>
          </a:xfrm>
          <a:prstGeom prst="rect">
            <a:avLst/>
          </a:prstGeom>
          <a:noFill/>
        </p:spPr>
        <p:txBody>
          <a:bodyPr wrap="square">
            <a:spAutoFit/>
          </a:bodyPr>
          <a:lstStyle/>
          <a:p>
            <a:pPr marL="795020">
              <a:spcBef>
                <a:spcPts val="100"/>
              </a:spcBef>
            </a:pPr>
            <a:r>
              <a:rPr lang="it-IT" sz="3200" dirty="0">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 [BPA]</a:t>
            </a:r>
            <a:endParaRPr lang="en-US" sz="3200" kern="0" spc="-200" dirty="0">
              <a:ea typeface="-OC Format Sans Bd" panose="00000800000000000000" pitchFamily="50" charset="0"/>
            </a:endParaRPr>
          </a:p>
        </p:txBody>
      </p:sp>
      <mc:AlternateContent xmlns:mc="http://schemas.openxmlformats.org/markup-compatibility/2006" xmlns:a14="http://schemas.microsoft.com/office/drawing/2010/main">
        <mc:Choice Requires="a14">
          <p:sp>
            <p:nvSpPr>
              <p:cNvPr id="7" name="object 5">
                <a:extLst>
                  <a:ext uri="{FF2B5EF4-FFF2-40B4-BE49-F238E27FC236}">
                    <a16:creationId xmlns:a16="http://schemas.microsoft.com/office/drawing/2014/main" id="{2F7D554D-2DF1-ECAC-BF5D-D47A17971507}"/>
                  </a:ext>
                </a:extLst>
              </p:cNvPr>
              <p:cNvSpPr txBox="1">
                <a:spLocks/>
              </p:cNvSpPr>
              <p:nvPr/>
            </p:nvSpPr>
            <p:spPr>
              <a:xfrm>
                <a:off x="-311150" y="6588124"/>
                <a:ext cx="10058400" cy="283410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BPA fix this issue by adding an ad-hoc preference term computed as: </a:t>
                </a:r>
              </a:p>
              <a:p>
                <a:pPr marL="795020" algn="l">
                  <a:spcBef>
                    <a:spcPts val="100"/>
                  </a:spcBef>
                </a:pPr>
                <a:endParaRPr lang="en-US" sz="3600" kern="0" spc="-200" dirty="0">
                  <a:ea typeface="-OC Format Sans Bd" panose="00000800000000000000" pitchFamily="50" charset="0"/>
                </a:endParaRPr>
              </a:p>
              <a:p>
                <a:pPr marL="795020" algn="l">
                  <a:spcBef>
                    <a:spcPts val="100"/>
                  </a:spcBef>
                </a:pPr>
                <a14:m>
                  <m:oMathPara xmlns:m="http://schemas.openxmlformats.org/officeDocument/2006/math">
                    <m:oMathParaPr>
                      <m:jc m:val="centerGroup"/>
                    </m:oMathParaPr>
                    <m:oMath xmlns:m="http://schemas.openxmlformats.org/officeDocument/2006/math">
                      <m:sSub>
                        <m:sSubPr>
                          <m:ctrlPr>
                            <a:rPr lang="it-IT" sz="3600" b="0" i="1" kern="0" spc="-200" smtClean="0">
                              <a:latin typeface="Cambria Math" panose="02040503050406030204" pitchFamily="18" charset="0"/>
                              <a:ea typeface="-OC Format Sans Bd" panose="00000800000000000000" pitchFamily="50" charset="0"/>
                            </a:rPr>
                          </m:ctrlPr>
                        </m:sSubPr>
                        <m:e>
                          <m:r>
                            <a:rPr lang="it-IT" sz="3600" b="0" i="1" kern="0" spc="-200" smtClean="0">
                              <a:latin typeface="Cambria Math" panose="02040503050406030204" pitchFamily="18" charset="0"/>
                              <a:ea typeface="-OC Format Sans Bd" panose="00000800000000000000" pitchFamily="50" charset="0"/>
                            </a:rPr>
                            <m:t>𝑝</m:t>
                          </m:r>
                        </m:e>
                        <m:sub>
                          <m:r>
                            <a:rPr lang="it-IT" sz="3600" b="0" i="1" kern="0" spc="-200" smtClean="0">
                              <a:latin typeface="Cambria Math" panose="02040503050406030204" pitchFamily="18" charset="0"/>
                              <a:ea typeface="-OC Format Sans Bd" panose="00000800000000000000" pitchFamily="50" charset="0"/>
                            </a:rPr>
                            <m:t>𝑛</m:t>
                          </m:r>
                        </m:sub>
                      </m:sSub>
                      <m:r>
                        <a:rPr lang="it-IT" sz="3600" b="0" i="1" kern="0" spc="-200" smtClean="0">
                          <a:latin typeface="Cambria Math" panose="02040503050406030204" pitchFamily="18" charset="0"/>
                          <a:ea typeface="-OC Format Sans Bd" panose="00000800000000000000" pitchFamily="50" charset="0"/>
                        </a:rPr>
                        <m:t>=</m:t>
                      </m:r>
                      <m:f>
                        <m:fPr>
                          <m:ctrlPr>
                            <a:rPr lang="it-IT" sz="3600" b="0" i="1" kern="0" spc="-200" smtClean="0">
                              <a:latin typeface="Cambria Math" panose="02040503050406030204" pitchFamily="18" charset="0"/>
                              <a:ea typeface="-OC Format Sans Bd" panose="00000800000000000000" pitchFamily="50" charset="0"/>
                            </a:rPr>
                          </m:ctrlPr>
                        </m:fPr>
                        <m:num>
                          <m:r>
                            <a:rPr lang="it-IT" sz="3600" b="0" i="1" kern="0" spc="-200" smtClean="0">
                              <a:latin typeface="Cambria Math" panose="02040503050406030204" pitchFamily="18" charset="0"/>
                              <a:ea typeface="-OC Format Sans Bd" panose="00000800000000000000" pitchFamily="50" charset="0"/>
                            </a:rPr>
                            <m:t>𝑖𝑛𝑑𝑒𝑥</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𝑜𝑓</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𝑛𝑜𝑑𝑒</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𝑛</m:t>
                          </m:r>
                        </m:num>
                        <m:den>
                          <m:r>
                            <a:rPr lang="it-IT" sz="3600" b="0" i="1" kern="0" spc="-200" smtClean="0">
                              <a:latin typeface="Cambria Math" panose="02040503050406030204" pitchFamily="18" charset="0"/>
                              <a:ea typeface="-OC Format Sans Bd" panose="00000800000000000000" pitchFamily="50" charset="0"/>
                            </a:rPr>
                            <m:t>|</m:t>
                          </m:r>
                          <m:r>
                            <a:rPr lang="it-IT" sz="3600" b="0" i="1" kern="0" spc="-200" smtClean="0">
                              <a:latin typeface="Cambria Math" panose="02040503050406030204" pitchFamily="18" charset="0"/>
                              <a:ea typeface="-OC Format Sans Bd" panose="00000800000000000000" pitchFamily="50" charset="0"/>
                            </a:rPr>
                            <m:t>𝑁</m:t>
                          </m:r>
                          <m:r>
                            <a:rPr lang="it-IT" sz="3600" b="0" i="1" kern="0" spc="-200" smtClean="0">
                              <a:latin typeface="Cambria Math" panose="02040503050406030204" pitchFamily="18" charset="0"/>
                              <a:ea typeface="-OC Format Sans Bd" panose="00000800000000000000" pitchFamily="50" charset="0"/>
                            </a:rPr>
                            <m:t>|</m:t>
                          </m:r>
                        </m:den>
                      </m:f>
                      <m:r>
                        <a:rPr lang="it-IT" sz="3600" b="0" i="1" kern="0" spc="-200" smtClean="0">
                          <a:latin typeface="Cambria Math" panose="02040503050406030204" pitchFamily="18" charset="0"/>
                          <a:ea typeface="-OC Format Sans Bd" panose="00000800000000000000" pitchFamily="50" charset="0"/>
                        </a:rPr>
                        <m:t>   , </m:t>
                      </m:r>
                      <m:sSub>
                        <m:sSubPr>
                          <m:ctrlPr>
                            <a:rPr lang="it-IT" sz="3600" b="0" i="1" kern="0" spc="-200" smtClean="0">
                              <a:latin typeface="Cambria Math" panose="02040503050406030204" pitchFamily="18" charset="0"/>
                              <a:ea typeface="-OC Format Sans Bd" panose="00000800000000000000" pitchFamily="50" charset="0"/>
                            </a:rPr>
                          </m:ctrlPr>
                        </m:sSubPr>
                        <m:e>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𝑝</m:t>
                          </m:r>
                        </m:e>
                        <m:sub>
                          <m:r>
                            <a:rPr lang="it-IT" sz="3600" b="0" i="1" kern="0" spc="-200" smtClean="0">
                              <a:latin typeface="Cambria Math" panose="02040503050406030204" pitchFamily="18" charset="0"/>
                              <a:ea typeface="-OC Format Sans Bd" panose="00000800000000000000" pitchFamily="50" charset="0"/>
                            </a:rPr>
                            <m:t>𝑛</m:t>
                          </m:r>
                        </m:sub>
                      </m:sSub>
                      <m:r>
                        <a:rPr lang="it-IT" sz="3600" b="0" i="1" kern="0" spc="-200" smtClean="0">
                          <a:latin typeface="Cambria Math" panose="02040503050406030204" pitchFamily="18" charset="0"/>
                          <a:ea typeface="-OC Format Sans Bd" panose="00000800000000000000" pitchFamily="50" charset="0"/>
                        </a:rPr>
                        <m:t>∈(0,1]</m:t>
                      </m:r>
                    </m:oMath>
                  </m:oMathPara>
                </a14:m>
                <a:endParaRPr lang="en-US" sz="3600" kern="0" spc="-200" dirty="0">
                  <a:ea typeface="-OC Format Sans Bd" panose="00000800000000000000" pitchFamily="50" charset="0"/>
                </a:endParaRPr>
              </a:p>
            </p:txBody>
          </p:sp>
        </mc:Choice>
        <mc:Fallback xmlns="">
          <p:sp>
            <p:nvSpPr>
              <p:cNvPr id="7" name="object 5">
                <a:extLst>
                  <a:ext uri="{FF2B5EF4-FFF2-40B4-BE49-F238E27FC236}">
                    <a16:creationId xmlns:a16="http://schemas.microsoft.com/office/drawing/2014/main" id="{2F7D554D-2DF1-ECAC-BF5D-D47A17971507}"/>
                  </a:ext>
                </a:extLst>
              </p:cNvPr>
              <p:cNvSpPr txBox="1">
                <a:spLocks noRot="1" noChangeAspect="1" noMove="1" noResize="1" noEditPoints="1" noAdjustHandles="1" noChangeArrowheads="1" noChangeShapeType="1" noTextEdit="1"/>
              </p:cNvSpPr>
              <p:nvPr/>
            </p:nvSpPr>
            <p:spPr>
              <a:xfrm>
                <a:off x="-311150" y="6588124"/>
                <a:ext cx="10058400" cy="2834109"/>
              </a:xfrm>
              <a:prstGeom prst="rect">
                <a:avLst/>
              </a:prstGeom>
              <a:blipFill>
                <a:blip r:embed="rId6"/>
                <a:stretch>
                  <a:fillRect t="-4516"/>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ED001C74-497F-859E-82D1-37981F16994F}"/>
                  </a:ext>
                </a:extLst>
              </p:cNvPr>
              <p:cNvSpPr txBox="1"/>
              <p:nvPr/>
            </p:nvSpPr>
            <p:spPr>
              <a:xfrm>
                <a:off x="17264726" y="6718497"/>
                <a:ext cx="2083723" cy="1577035"/>
              </a:xfrm>
              <a:prstGeom prst="rect">
                <a:avLst/>
              </a:prstGeom>
              <a:noFill/>
              <a:ln>
                <a:solidFill>
                  <a:schemeClr val="tx1"/>
                </a:solidFill>
                <a:bevel/>
              </a:ln>
              <a:effectLst/>
            </p:spPr>
            <p:txBody>
              <a:bodyPr wrap="square" rtlCol="0">
                <a:spAutoFit/>
              </a:bodyPr>
              <a:lstStyle/>
              <a:p>
                <a:r>
                  <a:rPr lang="it-IT" sz="3200" b="1" dirty="0"/>
                  <a:t>q = 24</a:t>
                </a:r>
              </a:p>
              <a:p>
                <a:r>
                  <a:rPr lang="it-IT" sz="3200" b="1" dirty="0"/>
                  <a:t>Q = 0.834</a:t>
                </a:r>
              </a:p>
              <a:p>
                <a14:m>
                  <m:oMath xmlns:m="http://schemas.openxmlformats.org/officeDocument/2006/math">
                    <m:acc>
                      <m:accPr>
                        <m:chr m:val="̅"/>
                        <m:ctrlPr>
                          <a:rPr lang="it-IT" sz="3200" b="1" i="1" smtClean="0">
                            <a:solidFill>
                              <a:srgbClr val="836967"/>
                            </a:solidFill>
                            <a:latin typeface="Cambria Math" panose="02040503050406030204" pitchFamily="18" charset="0"/>
                          </a:rPr>
                        </m:ctrlPr>
                      </m:accPr>
                      <m:e>
                        <m:r>
                          <a:rPr lang="it-IT" sz="3200" b="1" i="1" smtClean="0">
                            <a:latin typeface="Cambria Math" panose="02040503050406030204" pitchFamily="18" charset="0"/>
                          </a:rPr>
                          <m:t>𝝓</m:t>
                        </m:r>
                      </m:e>
                    </m:acc>
                    <m:r>
                      <a:rPr lang="it-IT" sz="3200" b="1" i="1" smtClean="0">
                        <a:latin typeface="Cambria Math" panose="02040503050406030204" pitchFamily="18" charset="0"/>
                      </a:rPr>
                      <m:t>= </m:t>
                    </m:r>
                  </m:oMath>
                </a14:m>
                <a:r>
                  <a:rPr lang="it-IT" sz="3200" b="1" dirty="0"/>
                  <a:t>0.122</a:t>
                </a:r>
              </a:p>
            </p:txBody>
          </p:sp>
        </mc:Choice>
        <mc:Fallback>
          <p:sp>
            <p:nvSpPr>
              <p:cNvPr id="9" name="CasellaDiTesto 8">
                <a:extLst>
                  <a:ext uri="{FF2B5EF4-FFF2-40B4-BE49-F238E27FC236}">
                    <a16:creationId xmlns:a16="http://schemas.microsoft.com/office/drawing/2014/main" id="{ED001C74-497F-859E-82D1-37981F16994F}"/>
                  </a:ext>
                </a:extLst>
              </p:cNvPr>
              <p:cNvSpPr txBox="1">
                <a:spLocks noRot="1" noChangeAspect="1" noMove="1" noResize="1" noEditPoints="1" noAdjustHandles="1" noChangeArrowheads="1" noChangeShapeType="1" noTextEdit="1"/>
              </p:cNvSpPr>
              <p:nvPr/>
            </p:nvSpPr>
            <p:spPr>
              <a:xfrm>
                <a:off x="17264726" y="6718497"/>
                <a:ext cx="2083723" cy="1577035"/>
              </a:xfrm>
              <a:prstGeom prst="rect">
                <a:avLst/>
              </a:prstGeom>
              <a:blipFill>
                <a:blip r:embed="rId7"/>
                <a:stretch>
                  <a:fillRect l="-6977" t="-4598" r="-291" b="-11494"/>
                </a:stretch>
              </a:blipFill>
              <a:ln>
                <a:solidFill>
                  <a:schemeClr val="tx1"/>
                </a:solidFill>
                <a:bevel/>
              </a:ln>
              <a:effectLst/>
            </p:spPr>
            <p:txBody>
              <a:bodyPr/>
              <a:lstStyle/>
              <a:p>
                <a:r>
                  <a:rPr lang="it-IT">
                    <a:noFill/>
                  </a:rPr>
                  <a:t> </a:t>
                </a:r>
              </a:p>
            </p:txBody>
          </p:sp>
        </mc:Fallback>
      </mc:AlternateContent>
    </p:spTree>
    <p:extLst>
      <p:ext uri="{BB962C8B-B14F-4D97-AF65-F5344CB8AC3E}">
        <p14:creationId xmlns:p14="http://schemas.microsoft.com/office/powerpoint/2010/main" val="2638497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Conclusions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20193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The network has no distinctive features except for the community structure. Regarding this we can compare the various algorithms used:</a:t>
            </a:r>
          </a:p>
        </p:txBody>
      </p:sp>
      <p:graphicFrame>
        <p:nvGraphicFramePr>
          <p:cNvPr id="11" name="Tabella 12">
            <a:extLst>
              <a:ext uri="{FF2B5EF4-FFF2-40B4-BE49-F238E27FC236}">
                <a16:creationId xmlns:a16="http://schemas.microsoft.com/office/drawing/2014/main" id="{2692AD26-383B-0807-1B39-85E516E27847}"/>
              </a:ext>
            </a:extLst>
          </p:cNvPr>
          <p:cNvGraphicFramePr>
            <a:graphicFrameLocks noGrp="1"/>
          </p:cNvGraphicFramePr>
          <p:nvPr>
            <p:extLst>
              <p:ext uri="{D42A27DB-BD31-4B8C-83A1-F6EECF244321}">
                <p14:modId xmlns:p14="http://schemas.microsoft.com/office/powerpoint/2010/main" val="1546730871"/>
              </p:ext>
            </p:extLst>
          </p:nvPr>
        </p:nvGraphicFramePr>
        <p:xfrm>
          <a:off x="576957" y="5183515"/>
          <a:ext cx="18950185" cy="4114800"/>
        </p:xfrm>
        <a:graphic>
          <a:graphicData uri="http://schemas.openxmlformats.org/drawingml/2006/table">
            <a:tbl>
              <a:tblPr firstRow="1" bandRow="1">
                <a:effectLst/>
                <a:tableStyleId>{5C22544A-7EE6-4342-B048-85BDC9FD1C3A}</a:tableStyleId>
              </a:tblPr>
              <a:tblGrid>
                <a:gridCol w="8209873">
                  <a:extLst>
                    <a:ext uri="{9D8B030D-6E8A-4147-A177-3AD203B41FA5}">
                      <a16:colId xmlns:a16="http://schemas.microsoft.com/office/drawing/2014/main" val="3376615425"/>
                    </a:ext>
                  </a:extLst>
                </a:gridCol>
                <a:gridCol w="3423283">
                  <a:extLst>
                    <a:ext uri="{9D8B030D-6E8A-4147-A177-3AD203B41FA5}">
                      <a16:colId xmlns:a16="http://schemas.microsoft.com/office/drawing/2014/main" val="1138665076"/>
                    </a:ext>
                  </a:extLst>
                </a:gridCol>
                <a:gridCol w="2868930">
                  <a:extLst>
                    <a:ext uri="{9D8B030D-6E8A-4147-A177-3AD203B41FA5}">
                      <a16:colId xmlns:a16="http://schemas.microsoft.com/office/drawing/2014/main" val="769136825"/>
                    </a:ext>
                  </a:extLst>
                </a:gridCol>
                <a:gridCol w="4448099">
                  <a:extLst>
                    <a:ext uri="{9D8B030D-6E8A-4147-A177-3AD203B41FA5}">
                      <a16:colId xmlns:a16="http://schemas.microsoft.com/office/drawing/2014/main" val="3218187016"/>
                    </a:ext>
                  </a:extLst>
                </a:gridCol>
              </a:tblGrid>
              <a:tr h="370840">
                <a:tc>
                  <a:txBody>
                    <a:bodyPr/>
                    <a:lstStyle/>
                    <a:p>
                      <a:pPr lvl="1" algn="ctr"/>
                      <a:r>
                        <a:rPr lang="en-US" sz="3600" b="1" strike="noStrike" kern="0" spc="-200" dirty="0">
                          <a:solidFill>
                            <a:schemeClr val="tx1"/>
                          </a:solidFill>
                          <a:effectLst>
                            <a:outerShdw blurRad="38100" dist="38100" dir="2700000" algn="tl">
                              <a:srgbClr val="000000">
                                <a:alpha val="43137"/>
                              </a:srgbClr>
                            </a:outerShdw>
                          </a:effectLst>
                          <a:ea typeface="-OC Format Sans Bd" panose="00000800000000000000" pitchFamily="50" charset="0"/>
                        </a:rPr>
                        <a:t>Algorithm</a:t>
                      </a:r>
                      <a:endParaRPr lang="it-IT" sz="3600" b="1" strike="noStrike"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5FF"/>
                    </a:solidFill>
                  </a:tcPr>
                </a:tc>
                <a:tc>
                  <a:txBody>
                    <a:bodyPr/>
                    <a:lstStyle/>
                    <a:p>
                      <a:pPr lvl="1" algn="l"/>
                      <a:r>
                        <a:rPr lang="it-IT" sz="3600" b="1" strike="noStrike" dirty="0">
                          <a:solidFill>
                            <a:schemeClr val="tx1"/>
                          </a:solidFill>
                          <a:effectLst>
                            <a:outerShdw blurRad="38100" dist="38100" dir="2700000" algn="tl">
                              <a:srgbClr val="000000">
                                <a:alpha val="43137"/>
                              </a:srgbClr>
                            </a:outerShdw>
                          </a:effectLst>
                        </a:rPr>
                        <a:t>Communities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5FF"/>
                    </a:solidFill>
                  </a:tcPr>
                </a:tc>
                <a:tc>
                  <a:txBody>
                    <a:bodyPr/>
                    <a:lstStyle/>
                    <a:p>
                      <a:pPr lvl="1" algn="l"/>
                      <a:r>
                        <a:rPr lang="it-IT" sz="3600" b="1" strike="noStrike" dirty="0" err="1">
                          <a:solidFill>
                            <a:schemeClr val="tx1"/>
                          </a:solidFill>
                          <a:effectLst>
                            <a:outerShdw blurRad="38100" dist="38100" dir="2700000" algn="tl">
                              <a:srgbClr val="000000">
                                <a:alpha val="43137"/>
                              </a:srgbClr>
                            </a:outerShdw>
                          </a:effectLst>
                        </a:rPr>
                        <a:t>Modularity</a:t>
                      </a:r>
                      <a:endParaRPr lang="it-IT" sz="3600" b="1" strike="noStrike"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5FF"/>
                    </a:solidFill>
                  </a:tcPr>
                </a:tc>
                <a:tc>
                  <a:txBody>
                    <a:bodyPr/>
                    <a:lstStyle/>
                    <a:p>
                      <a:pPr lvl="1" algn="l"/>
                      <a:r>
                        <a:rPr lang="it-IT" sz="3600" b="1" strike="noStrike" dirty="0" err="1">
                          <a:solidFill>
                            <a:schemeClr val="tx1"/>
                          </a:solidFill>
                          <a:effectLst>
                            <a:outerShdw blurRad="38100" dist="38100" dir="2700000" algn="tl">
                              <a:srgbClr val="000000">
                                <a:alpha val="43137"/>
                              </a:srgbClr>
                            </a:outerShdw>
                          </a:effectLst>
                        </a:rPr>
                        <a:t>Avg</a:t>
                      </a:r>
                      <a:r>
                        <a:rPr lang="it-IT" sz="3600" b="1" strike="noStrike" dirty="0">
                          <a:solidFill>
                            <a:schemeClr val="tx1"/>
                          </a:solidFill>
                          <a:effectLst>
                            <a:outerShdw blurRad="38100" dist="38100" dir="2700000" algn="tl">
                              <a:srgbClr val="000000">
                                <a:alpha val="43137"/>
                              </a:srgbClr>
                            </a:outerShdw>
                          </a:effectLst>
                        </a:rPr>
                        <a:t>. </a:t>
                      </a:r>
                      <a:r>
                        <a:rPr lang="it-IT" sz="3600" b="1" strike="noStrike" dirty="0" err="1">
                          <a:solidFill>
                            <a:schemeClr val="tx1"/>
                          </a:solidFill>
                          <a:effectLst>
                            <a:outerShdw blurRad="38100" dist="38100" dir="2700000" algn="tl">
                              <a:srgbClr val="000000">
                                <a:alpha val="43137"/>
                              </a:srgbClr>
                            </a:outerShdw>
                          </a:effectLst>
                        </a:rPr>
                        <a:t>Conductance</a:t>
                      </a:r>
                      <a:endParaRPr lang="it-IT" sz="3600" b="1" strike="noStrike"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5FF"/>
                    </a:solidFill>
                  </a:tcPr>
                </a:tc>
                <a:extLst>
                  <a:ext uri="{0D108BD9-81ED-4DB2-BD59-A6C34878D82A}">
                    <a16:rowId xmlns:a16="http://schemas.microsoft.com/office/drawing/2014/main" val="3895619027"/>
                  </a:ext>
                </a:extLst>
              </a:tr>
              <a:tr h="370840">
                <a:tc>
                  <a:txBody>
                    <a:bodyPr/>
                    <a:lstStyle/>
                    <a:p>
                      <a:pPr algn="l"/>
                      <a:r>
                        <a:rPr lang="it-IT" sz="3200" b="1" dirty="0" err="1"/>
                        <a:t>Louvain</a:t>
                      </a:r>
                      <a:endParaRPr lang="it-IT" sz="3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0.862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0.071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1868353"/>
                  </a:ext>
                </a:extLst>
              </a:tr>
              <a:tr h="370840">
                <a:tc>
                  <a:txBody>
                    <a:bodyPr/>
                    <a:lstStyle/>
                    <a:p>
                      <a:pPr algn="l"/>
                      <a:r>
                        <a:rPr lang="it-IT" sz="3200" b="1" dirty="0" err="1"/>
                        <a:t>Persistance</a:t>
                      </a:r>
                      <a:r>
                        <a:rPr lang="it-IT" sz="3200" b="1" dirty="0"/>
                        <a:t> </a:t>
                      </a:r>
                      <a:r>
                        <a:rPr lang="it-IT" sz="3200" b="1" dirty="0" err="1"/>
                        <a:t>probabilities</a:t>
                      </a:r>
                      <a:r>
                        <a:rPr lang="it-IT" sz="3200" b="1" dirty="0"/>
                        <a:t> – </a:t>
                      </a:r>
                      <a:r>
                        <a:rPr lang="it-IT" sz="3200" b="1" dirty="0" err="1"/>
                        <a:t>sht</a:t>
                      </a:r>
                      <a:r>
                        <a:rPr lang="it-IT" sz="3200" b="1" dirty="0"/>
                        <a:t>. </a:t>
                      </a:r>
                      <a:r>
                        <a:rPr lang="it-IT" sz="3200" b="1" dirty="0" err="1"/>
                        <a:t>Path</a:t>
                      </a:r>
                      <a:r>
                        <a:rPr lang="it-IT" sz="3200" b="1" dirty="0"/>
                        <a:t> (</a:t>
                      </a:r>
                      <a:r>
                        <a:rPr lang="el-GR" sz="3200" b="1" dirty="0"/>
                        <a:t>α</a:t>
                      </a:r>
                      <a:r>
                        <a:rPr lang="it-IT" sz="3200" b="1" dirty="0"/>
                        <a:t>=0.85)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0.849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0.085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84956319"/>
                  </a:ext>
                </a:extLst>
              </a:tr>
              <a:tr h="370840">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it-IT" sz="3200" b="1" dirty="0" err="1"/>
                        <a:t>Persistance</a:t>
                      </a:r>
                      <a:r>
                        <a:rPr lang="it-IT" sz="3200" b="1" dirty="0"/>
                        <a:t> </a:t>
                      </a:r>
                      <a:r>
                        <a:rPr lang="it-IT" sz="3200" b="1" dirty="0" err="1"/>
                        <a:t>probabilities</a:t>
                      </a:r>
                      <a:r>
                        <a:rPr lang="it-IT" sz="3200" b="1" dirty="0"/>
                        <a:t> – </a:t>
                      </a:r>
                      <a:r>
                        <a:rPr lang="it-IT" sz="3200" b="1" dirty="0" err="1"/>
                        <a:t>mfpt</a:t>
                      </a:r>
                      <a:r>
                        <a:rPr lang="it-IT" sz="3200" b="1" dirty="0"/>
                        <a:t> (</a:t>
                      </a:r>
                      <a:r>
                        <a:rPr lang="el-GR" sz="3200" b="1" dirty="0"/>
                        <a:t>α</a:t>
                      </a:r>
                      <a:r>
                        <a:rPr lang="it-IT" sz="3200" b="1"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0.833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0.056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4089179"/>
                  </a:ext>
                </a:extLst>
              </a:tr>
              <a:tr h="370840">
                <a:tc>
                  <a:txBody>
                    <a:bodyPr/>
                    <a:lstStyle/>
                    <a:p>
                      <a:pPr algn="l"/>
                      <a:r>
                        <a:rPr lang="it-IT" sz="3200" b="1" dirty="0" err="1"/>
                        <a:t>Infomap</a:t>
                      </a:r>
                      <a:endParaRPr lang="it-IT" sz="3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0.784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0.197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86224257"/>
                  </a:ext>
                </a:extLst>
              </a:tr>
              <a:tr h="370840">
                <a:tc>
                  <a:txBody>
                    <a:bodyPr/>
                    <a:lstStyle/>
                    <a:p>
                      <a:pPr algn="l"/>
                      <a:r>
                        <a:rPr lang="it-IT" sz="3200" b="1" dirty="0"/>
                        <a:t>LPA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solidFill>
                            <a:schemeClr val="dk1"/>
                          </a:solidFill>
                          <a:effectLst/>
                          <a:latin typeface="+mn-lt"/>
                          <a:ea typeface="+mn-ea"/>
                          <a:cs typeface="+mn-cs"/>
                        </a:rPr>
                        <a:t>343 </a:t>
                      </a:r>
                      <a:endParaRPr lang="it-IT" sz="3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solidFill>
                            <a:schemeClr val="dk1"/>
                          </a:solidFill>
                          <a:effectLst/>
                          <a:latin typeface="+mn-lt"/>
                          <a:ea typeface="+mn-ea"/>
                          <a:cs typeface="+mn-cs"/>
                        </a:rPr>
                        <a:t>0.5617</a:t>
                      </a:r>
                      <a:endParaRPr lang="it-IT" sz="3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solidFill>
                            <a:schemeClr val="dk1"/>
                          </a:solidFill>
                          <a:effectLst/>
                          <a:latin typeface="+mn-lt"/>
                          <a:ea typeface="+mn-ea"/>
                          <a:cs typeface="+mn-cs"/>
                        </a:rPr>
                        <a:t>0.442</a:t>
                      </a:r>
                      <a:endParaRPr lang="it-IT" sz="3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8461828"/>
                  </a:ext>
                </a:extLst>
              </a:tr>
              <a:tr h="370840">
                <a:tc>
                  <a:txBody>
                    <a:bodyPr/>
                    <a:lstStyle/>
                    <a:p>
                      <a:pPr algn="l"/>
                      <a:r>
                        <a:rPr lang="it-IT" sz="3200" b="1" dirty="0"/>
                        <a:t>BPA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0.834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solidFill>
                            <a:schemeClr val="dk1"/>
                          </a:solidFill>
                          <a:effectLst/>
                          <a:latin typeface="+mn-lt"/>
                          <a:ea typeface="+mn-ea"/>
                          <a:cs typeface="+mn-cs"/>
                        </a:rPr>
                        <a:t>0.122</a:t>
                      </a:r>
                      <a:endParaRPr lang="it-IT" sz="3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3529994"/>
                  </a:ext>
                </a:extLst>
              </a:tr>
            </a:tbl>
          </a:graphicData>
        </a:graphic>
      </p:graphicFrame>
      <p:sp>
        <p:nvSpPr>
          <p:cNvPr id="13" name="CasellaDiTesto 12">
            <a:extLst>
              <a:ext uri="{FF2B5EF4-FFF2-40B4-BE49-F238E27FC236}">
                <a16:creationId xmlns:a16="http://schemas.microsoft.com/office/drawing/2014/main" id="{5264AA16-0AA2-AAFC-E4DF-8B113E81592C}"/>
              </a:ext>
            </a:extLst>
          </p:cNvPr>
          <p:cNvSpPr txBox="1"/>
          <p:nvPr/>
        </p:nvSpPr>
        <p:spPr>
          <a:xfrm>
            <a:off x="3881436" y="9951105"/>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Fig.27: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Communities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algorithms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comparison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1474423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4460867" y="5471231"/>
            <a:ext cx="11182357"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Thanks for your attention</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6423018" y="6645546"/>
            <a:ext cx="7258054"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European road network analysis</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extLst>
      <p:ext uri="{BB962C8B-B14F-4D97-AF65-F5344CB8AC3E}">
        <p14:creationId xmlns:p14="http://schemas.microsoft.com/office/powerpoint/2010/main" val="2964538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419262"/>
            <a:ext cx="7467600" cy="6712094"/>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Before starting to analyze the network, some pre-processing on the data is necessary in order to improve the visualization and, consequently, to facilitate further analysis.</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We can automatically retrieve the latitude and the longitude of each city exploiting the nodes’ labels which correspond to the name.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Much better than the </a:t>
            </a:r>
            <a:r>
              <a:rPr lang="en-US" sz="3600" kern="0" spc="-200" dirty="0">
                <a:ea typeface="-OC Format Sans Bd" panose="00000800000000000000" pitchFamily="50" charset="0"/>
              </a:rPr>
              <a:t>last slide…</a:t>
            </a:r>
            <a:endParaRPr lang="en-US" sz="3600" kern="0" spc="-200" dirty="0">
              <a:solidFill>
                <a:schemeClr val="tx1"/>
              </a:solidFill>
              <a:ea typeface="-OC Format Sans Bd" panose="00000800000000000000" pitchFamily="50" charset="0"/>
            </a:endParaRPr>
          </a:p>
        </p:txBody>
      </p:sp>
      <p:sp>
        <p:nvSpPr>
          <p:cNvPr id="25" name="CasellaDiTesto 24">
            <a:extLst>
              <a:ext uri="{FF2B5EF4-FFF2-40B4-BE49-F238E27FC236}">
                <a16:creationId xmlns:a16="http://schemas.microsoft.com/office/drawing/2014/main" id="{5C2F6E59-58FA-502E-E63D-E2D4C43B6A7C}"/>
              </a:ext>
            </a:extLst>
          </p:cNvPr>
          <p:cNvSpPr txBox="1"/>
          <p:nvPr/>
        </p:nvSpPr>
        <p:spPr>
          <a:xfrm>
            <a:off x="9213850" y="11328517"/>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GeoLayout</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7" name="Immagine 6">
            <a:extLst>
              <a:ext uri="{FF2B5EF4-FFF2-40B4-BE49-F238E27FC236}">
                <a16:creationId xmlns:a16="http://schemas.microsoft.com/office/drawing/2014/main" id="{A6BAFEDC-5EC7-1067-3847-FA08EF302F44}"/>
              </a:ext>
            </a:extLst>
          </p:cNvPr>
          <p:cNvPicPr>
            <a:picLocks noChangeAspect="1"/>
          </p:cNvPicPr>
          <p:nvPr/>
        </p:nvPicPr>
        <p:blipFill>
          <a:blip r:embed="rId3">
            <a:extLst>
              <a:ext uri="{28A0092B-C50C-407E-A947-70E740481C1C}">
                <a14:useLocalDpi xmlns:a14="http://schemas.microsoft.com/office/drawing/2010/main" val="0"/>
              </a:ext>
            </a:extLst>
          </a:blip>
          <a:srcRect t="6631" b="6631"/>
          <a:stretch/>
        </p:blipFill>
        <p:spPr>
          <a:xfrm>
            <a:off x="5556251" y="812470"/>
            <a:ext cx="16804366" cy="11925678"/>
          </a:xfrm>
          <a:prstGeom prst="rect">
            <a:avLst/>
          </a:prstGeom>
        </p:spPr>
      </p:pic>
    </p:spTree>
    <p:extLst>
      <p:ext uri="{BB962C8B-B14F-4D97-AF65-F5344CB8AC3E}">
        <p14:creationId xmlns:p14="http://schemas.microsoft.com/office/powerpoint/2010/main" val="24192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9707192" cy="447045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We can also use a </a:t>
            </a:r>
            <a:r>
              <a:rPr lang="en-US" sz="3600" kern="0" spc="-200" dirty="0" err="1">
                <a:solidFill>
                  <a:schemeClr val="tx1"/>
                </a:solidFill>
                <a:ea typeface="-OC Format Sans Bd" panose="00000800000000000000" pitchFamily="50" charset="0"/>
              </a:rPr>
              <a:t>basemap</a:t>
            </a:r>
            <a:r>
              <a:rPr lang="en-US" sz="3600" kern="0" spc="-200" dirty="0">
                <a:solidFill>
                  <a:schemeClr val="tx1"/>
                </a:solidFill>
                <a:ea typeface="-OC Format Sans Bd" panose="00000800000000000000" pitchFamily="50" charset="0"/>
              </a:rPr>
              <a:t> to mark the Europe boundaries and see where the cities are located precisely.</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Note that, due to the fact that coordinates are automatically retrieved, there may be some nodes drawn in the wrong position, but it’s just a graphical matter.</a:t>
            </a:r>
            <a:endParaRPr lang="en-US" sz="3600" kern="0" spc="-200" dirty="0">
              <a:solidFill>
                <a:schemeClr val="tx1"/>
              </a:solidFill>
              <a:ea typeface="-OC Format Sans Bd" panose="00000800000000000000" pitchFamily="50" charset="0"/>
            </a:endParaRPr>
          </a:p>
        </p:txBody>
      </p:sp>
      <p:pic>
        <p:nvPicPr>
          <p:cNvPr id="7" name="Immagine 6" descr="Immagine che contiene mappa&#10;&#10;Descrizione generata automaticamente">
            <a:extLst>
              <a:ext uri="{FF2B5EF4-FFF2-40B4-BE49-F238E27FC236}">
                <a16:creationId xmlns:a16="http://schemas.microsoft.com/office/drawing/2014/main" id="{C4771BEF-EE7A-2A13-5C19-F246012D7DB3}"/>
              </a:ext>
            </a:extLst>
          </p:cNvPr>
          <p:cNvPicPr>
            <a:picLocks noChangeAspect="1"/>
          </p:cNvPicPr>
          <p:nvPr/>
        </p:nvPicPr>
        <p:blipFill rotWithShape="1">
          <a:blip r:embed="rId3">
            <a:extLst>
              <a:ext uri="{28A0092B-C50C-407E-A947-70E740481C1C}">
                <a14:useLocalDpi xmlns:a14="http://schemas.microsoft.com/office/drawing/2010/main" val="0"/>
              </a:ext>
            </a:extLst>
          </a:blip>
          <a:srcRect l="406" t="9591" r="-406" b="9567"/>
          <a:stretch/>
        </p:blipFill>
        <p:spPr>
          <a:xfrm>
            <a:off x="9396042" y="2168525"/>
            <a:ext cx="10333408" cy="8353936"/>
          </a:xfrm>
          <a:prstGeom prst="rect">
            <a:avLst/>
          </a:prstGeom>
        </p:spPr>
      </p:pic>
      <p:sp>
        <p:nvSpPr>
          <p:cNvPr id="9" name="CasellaDiTesto 8">
            <a:extLst>
              <a:ext uri="{FF2B5EF4-FFF2-40B4-BE49-F238E27FC236}">
                <a16:creationId xmlns:a16="http://schemas.microsoft.com/office/drawing/2014/main" id="{B7C1BB7E-0D36-08CF-1971-74414A8E6DC3}"/>
              </a:ext>
            </a:extLst>
          </p:cNvPr>
          <p:cNvSpPr txBox="1"/>
          <p:nvPr/>
        </p:nvSpPr>
        <p:spPr>
          <a:xfrm>
            <a:off x="9709150" y="10572373"/>
            <a:ext cx="9707192"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graph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on a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basemap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matplotlib</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Tree>
    <p:extLst>
      <p:ext uri="{BB962C8B-B14F-4D97-AF65-F5344CB8AC3E}">
        <p14:creationId xmlns:p14="http://schemas.microsoft.com/office/powerpoint/2010/main" val="1248813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899A4DC5-248A-AEEE-8E72-A3BB532B3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0050" y="-22987"/>
            <a:ext cx="17068800" cy="1396538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7543800" cy="447045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analyzing the network, it can be seen that there are multiple connected components (26) but only one of them is relevant, so only the latter has been analyzed.</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giant component has 1305 edges and 1039 nodes. </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6" name="CasellaDiTesto 15">
            <a:extLst>
              <a:ext uri="{FF2B5EF4-FFF2-40B4-BE49-F238E27FC236}">
                <a16:creationId xmlns:a16="http://schemas.microsoft.com/office/drawing/2014/main" id="{08ECF22D-0B96-73AB-CB9C-533DE0B237FE}"/>
              </a:ext>
            </a:extLst>
          </p:cNvPr>
          <p:cNvSpPr txBox="1"/>
          <p:nvPr/>
        </p:nvSpPr>
        <p:spPr>
          <a:xfrm>
            <a:off x="6775450" y="11674098"/>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Fig.4: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components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(dark red =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giant</a:t>
            </a:r>
            <a:r>
              <a:rPr lang="it-IT" sz="2800" dirty="0">
                <a:latin typeface="Calibri Light" panose="020F0302020204030204" pitchFamily="34" charset="0"/>
                <a:ea typeface="Calibri Light" panose="020F0302020204030204" pitchFamily="34" charset="0"/>
                <a:cs typeface="Calibri Light" panose="020F0302020204030204" pitchFamily="34" charset="0"/>
              </a:rPr>
              <a:t> component).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89546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2537AC66-71FB-BD2B-135C-A652975D9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36" y="5089066"/>
            <a:ext cx="8770408" cy="657780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1" y="3387725"/>
            <a:ext cx="11566207" cy="222881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600" kern="0" spc="-200" dirty="0">
                <a:ea typeface="-OC Format Sans Bd" panose="00000800000000000000" pitchFamily="50" charset="0"/>
              </a:rPr>
              <a:t>Considering the average distance (</a:t>
            </a:r>
            <a:r>
              <a:rPr lang="it-IT" sz="3600" dirty="0"/>
              <a:t>≈18</a:t>
            </a:r>
            <a:r>
              <a:rPr lang="en-US" sz="3600" kern="0" spc="-200" dirty="0">
                <a:ea typeface="-OC Format Sans Bd" panose="00000800000000000000" pitchFamily="50" charset="0"/>
              </a:rPr>
              <a:t>) and the degree distribution we can state that the network is neither small word nor scale-free, moreover the network has almost tree-like structure and it’s very sparse.</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pic>
        <p:nvPicPr>
          <p:cNvPr id="13" name="Immagine 12">
            <a:extLst>
              <a:ext uri="{FF2B5EF4-FFF2-40B4-BE49-F238E27FC236}">
                <a16:creationId xmlns:a16="http://schemas.microsoft.com/office/drawing/2014/main" id="{50C4DE9A-3CE8-F3B3-69B5-E54FE64B43AB}"/>
              </a:ext>
            </a:extLst>
          </p:cNvPr>
          <p:cNvPicPr>
            <a:picLocks noChangeAspect="1"/>
          </p:cNvPicPr>
          <p:nvPr/>
        </p:nvPicPr>
        <p:blipFill rotWithShape="1">
          <a:blip r:embed="rId4">
            <a:extLst>
              <a:ext uri="{28A0092B-C50C-407E-A947-70E740481C1C}">
                <a14:useLocalDpi xmlns:a14="http://schemas.microsoft.com/office/drawing/2010/main" val="0"/>
              </a:ext>
            </a:extLst>
          </a:blip>
          <a:srcRect r="5173"/>
          <a:stretch/>
        </p:blipFill>
        <p:spPr>
          <a:xfrm>
            <a:off x="11255057" y="5064125"/>
            <a:ext cx="8550593" cy="6762785"/>
          </a:xfrm>
          <a:prstGeom prst="rect">
            <a:avLst/>
          </a:prstGeom>
        </p:spPr>
      </p:pic>
      <p:sp>
        <p:nvSpPr>
          <p:cNvPr id="14" name="CasellaDiTesto 13">
            <a:extLst>
              <a:ext uri="{FF2B5EF4-FFF2-40B4-BE49-F238E27FC236}">
                <a16:creationId xmlns:a16="http://schemas.microsoft.com/office/drawing/2014/main" id="{71B26E91-2639-88FB-5F3F-6AD694BFA502}"/>
              </a:ext>
            </a:extLst>
          </p:cNvPr>
          <p:cNvSpPr txBox="1"/>
          <p:nvPr/>
        </p:nvSpPr>
        <p:spPr>
          <a:xfrm>
            <a:off x="-1835719"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Fig.6: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9" name="CasellaDiTesto 18">
            <a:extLst>
              <a:ext uri="{FF2B5EF4-FFF2-40B4-BE49-F238E27FC236}">
                <a16:creationId xmlns:a16="http://schemas.microsoft.com/office/drawing/2014/main" id="{B6297119-EABF-C081-B5AF-B7CF1C59D0AC}"/>
              </a:ext>
            </a:extLst>
          </p:cNvPr>
          <p:cNvSpPr txBox="1"/>
          <p:nvPr/>
        </p:nvSpPr>
        <p:spPr>
          <a:xfrm>
            <a:off x="11804650" y="4835525"/>
            <a:ext cx="776927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Fig.5: </a:t>
            </a:r>
            <a:r>
              <a:rPr lang="it-IT" sz="2800" dirty="0">
                <a:latin typeface="Calibri Light" panose="020F0302020204030204" pitchFamily="34" charset="0"/>
                <a:ea typeface="Calibri Light" panose="020F0302020204030204" pitchFamily="34" charset="0"/>
                <a:cs typeface="Calibri Light" panose="020F0302020204030204" pitchFamily="34" charset="0"/>
              </a:rPr>
              <a:t>Some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properties</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0" name="CasellaDiTesto 19">
            <a:extLst>
              <a:ext uri="{FF2B5EF4-FFF2-40B4-BE49-F238E27FC236}">
                <a16:creationId xmlns:a16="http://schemas.microsoft.com/office/drawing/2014/main" id="{E20DB62A-831C-3CAA-FC90-9222C1135B1D}"/>
              </a:ext>
            </a:extLst>
          </p:cNvPr>
          <p:cNvSpPr txBox="1"/>
          <p:nvPr/>
        </p:nvSpPr>
        <p:spPr>
          <a:xfrm>
            <a:off x="9366250"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Fig.7: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cumulated</a:t>
            </a:r>
            <a:r>
              <a:rPr lang="it-IT" sz="2800" dirty="0">
                <a:latin typeface="Calibri Light" panose="020F0302020204030204" pitchFamily="34" charset="0"/>
                <a:ea typeface="Calibri Light" panose="020F0302020204030204" pitchFamily="34" charset="0"/>
                <a:cs typeface="Calibri Light" panose="020F0302020204030204" pitchFamily="34" charset="0"/>
              </a:rPr>
              <a:t>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Immagine 2">
            <a:extLst>
              <a:ext uri="{FF2B5EF4-FFF2-40B4-BE49-F238E27FC236}">
                <a16:creationId xmlns:a16="http://schemas.microsoft.com/office/drawing/2014/main" id="{293319E9-F6E0-569E-F0B4-C114F75E07B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758214" y="1935731"/>
            <a:ext cx="7544278" cy="2899794"/>
          </a:xfrm>
          <a:prstGeom prst="rect">
            <a:avLst/>
          </a:prstGeom>
        </p:spPr>
      </p:pic>
    </p:spTree>
    <p:extLst>
      <p:ext uri="{BB962C8B-B14F-4D97-AF65-F5344CB8AC3E}">
        <p14:creationId xmlns:p14="http://schemas.microsoft.com/office/powerpoint/2010/main" val="352633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BCB49FAE-CA63-7F67-CC68-2F232C318374}"/>
              </a:ext>
            </a:extLst>
          </p:cNvPr>
          <p:cNvPicPr>
            <a:picLocks noChangeAspect="1"/>
          </p:cNvPicPr>
          <p:nvPr/>
        </p:nvPicPr>
        <p:blipFill rotWithShape="1">
          <a:blip r:embed="rId2">
            <a:extLst>
              <a:ext uri="{28A0092B-C50C-407E-A947-70E740481C1C}">
                <a14:useLocalDpi xmlns:a14="http://schemas.microsoft.com/office/drawing/2010/main" val="0"/>
              </a:ext>
            </a:extLst>
          </a:blip>
          <a:srcRect l="5846"/>
          <a:stretch/>
        </p:blipFill>
        <p:spPr>
          <a:xfrm>
            <a:off x="374650" y="3967827"/>
            <a:ext cx="8427342" cy="6712918"/>
          </a:xfrm>
          <a:prstGeom prst="rect">
            <a:avLst/>
          </a:prstGeom>
        </p:spPr>
      </p:pic>
      <p:pic>
        <p:nvPicPr>
          <p:cNvPr id="27" name="Immagine 26">
            <a:extLst>
              <a:ext uri="{FF2B5EF4-FFF2-40B4-BE49-F238E27FC236}">
                <a16:creationId xmlns:a16="http://schemas.microsoft.com/office/drawing/2014/main" id="{1D4AFDD4-EFEE-7127-6D13-039B439BF141}"/>
              </a:ext>
            </a:extLst>
          </p:cNvPr>
          <p:cNvPicPr>
            <a:picLocks noChangeAspect="1"/>
          </p:cNvPicPr>
          <p:nvPr/>
        </p:nvPicPr>
        <p:blipFill rotWithShape="1">
          <a:blip r:embed="rId3">
            <a:extLst>
              <a:ext uri="{28A0092B-C50C-407E-A947-70E740481C1C}">
                <a14:useLocalDpi xmlns:a14="http://schemas.microsoft.com/office/drawing/2010/main" val="0"/>
              </a:ext>
            </a:extLst>
          </a:blip>
          <a:srcRect l="5831" t="13417" r="9395" b="936"/>
          <a:stretch/>
        </p:blipFill>
        <p:spPr>
          <a:xfrm>
            <a:off x="7918450" y="1885905"/>
            <a:ext cx="12185650" cy="1007278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Degree</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25" name="CasellaDiTesto 24">
            <a:extLst>
              <a:ext uri="{FF2B5EF4-FFF2-40B4-BE49-F238E27FC236}">
                <a16:creationId xmlns:a16="http://schemas.microsoft.com/office/drawing/2014/main" id="{F8EF8D04-A3EE-176E-39B4-66BD8D9656A4}"/>
              </a:ext>
            </a:extLst>
          </p:cNvPr>
          <p:cNvSpPr txBox="1"/>
          <p:nvPr/>
        </p:nvSpPr>
        <p:spPr>
          <a:xfrm>
            <a:off x="8222965"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Fig.9: </a:t>
            </a:r>
            <a:r>
              <a:rPr lang="it-IT" sz="2800" dirty="0">
                <a:latin typeface="Calibri Light" panose="020F0302020204030204" pitchFamily="34" charset="0"/>
                <a:ea typeface="Calibri Light" panose="020F0302020204030204" pitchFamily="34" charset="0"/>
                <a:cs typeface="Calibri Light" panose="020F0302020204030204" pitchFamily="34" charset="0"/>
              </a:rPr>
              <a:t>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red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CasellaDiTesto 1">
            <a:extLst>
              <a:ext uri="{FF2B5EF4-FFF2-40B4-BE49-F238E27FC236}">
                <a16:creationId xmlns:a16="http://schemas.microsoft.com/office/drawing/2014/main" id="{587097C1-C105-1EDE-D9C2-86D9FE4549DB}"/>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Fig.8: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41498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446E8A44-8D6B-92D9-0DF5-BD6B449B5BF9}"/>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9" name="Immagine 8">
            <a:extLst>
              <a:ext uri="{FF2B5EF4-FFF2-40B4-BE49-F238E27FC236}">
                <a16:creationId xmlns:a16="http://schemas.microsoft.com/office/drawing/2014/main" id="{817D8EA7-01A1-BEA3-6662-1094C5123A3F}"/>
              </a:ext>
            </a:extLst>
          </p:cNvPr>
          <p:cNvPicPr>
            <a:picLocks noChangeAspect="1"/>
          </p:cNvPicPr>
          <p:nvPr/>
        </p:nvPicPr>
        <p:blipFill>
          <a:blip r:embed="rId3">
            <a:extLst>
              <a:ext uri="{28A0092B-C50C-407E-A947-70E740481C1C}">
                <a14:useLocalDpi xmlns:a14="http://schemas.microsoft.com/office/drawing/2010/main" val="0"/>
              </a:ext>
            </a:extLst>
          </a:blip>
          <a:srcRect l="120" r="120"/>
          <a:stretch/>
        </p:blipFill>
        <p:spPr>
          <a:xfrm>
            <a:off x="7156450" y="1505457"/>
            <a:ext cx="12802738" cy="1050007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9081488"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Closeness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3" name="CasellaDiTesto 2">
            <a:extLst>
              <a:ext uri="{FF2B5EF4-FFF2-40B4-BE49-F238E27FC236}">
                <a16:creationId xmlns:a16="http://schemas.microsoft.com/office/drawing/2014/main" id="{4ED910BD-4D7D-E46E-55E9-0FBDC1549933}"/>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rec</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CasellaDiTesto 6">
            <a:extLst>
              <a:ext uri="{FF2B5EF4-FFF2-40B4-BE49-F238E27FC236}">
                <a16:creationId xmlns:a16="http://schemas.microsoft.com/office/drawing/2014/main" id="{390CD107-5683-836E-9492-5AA4CA973AF3}"/>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Fig.10: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6747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80891724-D8EC-1B33-AC0B-2E3C2EC81B3D}"/>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3" name="Immagine 2">
            <a:extLst>
              <a:ext uri="{FF2B5EF4-FFF2-40B4-BE49-F238E27FC236}">
                <a16:creationId xmlns:a16="http://schemas.microsoft.com/office/drawing/2014/main" id="{9A65DDCC-2CFE-F0D5-CC9A-A076BB5B2A01}"/>
              </a:ext>
            </a:extLst>
          </p:cNvPr>
          <p:cNvPicPr>
            <a:picLocks noChangeAspect="1"/>
          </p:cNvPicPr>
          <p:nvPr/>
        </p:nvPicPr>
        <p:blipFill>
          <a:blip r:embed="rId3">
            <a:extLst>
              <a:ext uri="{28A0092B-C50C-407E-A947-70E740481C1C}">
                <a14:useLocalDpi xmlns:a14="http://schemas.microsoft.com/office/drawing/2010/main" val="0"/>
              </a:ext>
            </a:extLst>
          </a:blip>
          <a:srcRect l="10712" r="10712"/>
          <a:stretch/>
        </p:blipFill>
        <p:spPr>
          <a:xfrm>
            <a:off x="7232008" y="-836550"/>
            <a:ext cx="12872092" cy="134032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Betweenness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7" name="CasellaDiTesto 6">
            <a:extLst>
              <a:ext uri="{FF2B5EF4-FFF2-40B4-BE49-F238E27FC236}">
                <a16:creationId xmlns:a16="http://schemas.microsoft.com/office/drawing/2014/main" id="{834FAECE-5E8A-EB97-4E1C-B6E43F2DB565}"/>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b="1"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red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CasellaDiTesto 8">
            <a:extLst>
              <a:ext uri="{FF2B5EF4-FFF2-40B4-BE49-F238E27FC236}">
                <a16:creationId xmlns:a16="http://schemas.microsoft.com/office/drawing/2014/main" id="{0C7E11A4-9AE5-F4EC-A76B-B471602CF6E8}"/>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Fig.12: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45874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4186</TotalTime>
  <Words>1842</Words>
  <Application>Microsoft Office PowerPoint</Application>
  <PresentationFormat>Personalizzato</PresentationFormat>
  <Paragraphs>277</Paragraphs>
  <Slides>23</Slides>
  <Notes>12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23</vt:i4>
      </vt:variant>
    </vt:vector>
  </HeadingPairs>
  <TitlesOfParts>
    <vt:vector size="29" baseType="lpstr">
      <vt:lpstr>Arial</vt:lpstr>
      <vt:lpstr>Calibri</vt:lpstr>
      <vt:lpstr>Calibri (Corpo)</vt:lpstr>
      <vt:lpstr>Calibri Light</vt:lpstr>
      <vt:lpstr>Cambria Math</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Giovanna PALOMBA</dc:creator>
  <cp:lastModifiedBy>Andrea Bertogalli</cp:lastModifiedBy>
  <cp:revision>103</cp:revision>
  <dcterms:created xsi:type="dcterms:W3CDTF">2022-09-19T06:36:01Z</dcterms:created>
  <dcterms:modified xsi:type="dcterms:W3CDTF">2023-03-13T17:23:07Z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2022-03-04T00:00:00Z</vt:filetime>
  </property>
  <property fmtid="{D5CDD505-2E9C-101B-9397-08002B2CF9AE}" pid="3" name="Creator">
    <vt:lpwstr>Microsoft® PowerPoint® per Microsoft 365</vt:lpwstr>
  </property>
  <property fmtid="{D5CDD505-2E9C-101B-9397-08002B2CF9AE}" pid="4" name="LastSaved">
    <vt:filetime>2022-09-19T00:00:00Z</vt:filetime>
  </property>
</Properties>
</file>